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Arimo" panose="020B0604020202020204" charset="0"/>
      <p:regular r:id="rId25"/>
    </p:embeddedFont>
    <p:embeddedFont>
      <p:font typeface="Bevan" panose="020B0604020202020204" charset="0"/>
      <p:regular r:id="rId26"/>
    </p:embeddedFont>
    <p:embeddedFont>
      <p:font typeface="Calibri" panose="020F0502020204030204" pitchFamily="34" charset="0"/>
      <p:regular r:id="rId27"/>
      <p:bold r:id="rId28"/>
      <p:italic r:id="rId29"/>
      <p:boldItalic r:id="rId30"/>
    </p:embeddedFont>
    <p:embeddedFont>
      <p:font typeface="DM Sans Bold" panose="020B0604020202020204" charset="0"/>
      <p:regular r:id="rId31"/>
    </p:embeddedFont>
    <p:embeddedFont>
      <p:font typeface="Libre Franklin Bold" panose="020B0604020202020204" charset="0"/>
      <p:regular r:id="rId32"/>
    </p:embeddedFont>
    <p:embeddedFont>
      <p:font typeface="Libre Franklin Bold Italics" panose="020B0604020202020204" charset="0"/>
      <p:regular r:id="rId33"/>
    </p:embeddedFont>
    <p:embeddedFont>
      <p:font typeface="Libre Franklin Light" pitchFamily="2" charset="0"/>
      <p:regular r:id="rId34"/>
      <p:italic r:id="rId35"/>
    </p:embeddedFont>
    <p:embeddedFont>
      <p:font typeface="Libre Franklin Medium" pitchFamily="2" charset="0"/>
      <p:regular r:id="rId36"/>
      <p:italic r:id="rId37"/>
    </p:embeddedFont>
    <p:embeddedFont>
      <p:font typeface="Niveau Grotesk 1" panose="020B0604020202020204" charset="0"/>
      <p:regular r:id="rId38"/>
    </p:embeddedFont>
    <p:embeddedFont>
      <p:font typeface="Niveau Grotesk 2" panose="020B0604020202020204" charset="0"/>
      <p:regular r:id="rId39"/>
    </p:embeddedFont>
    <p:embeddedFont>
      <p:font typeface="Open Sans Bold Italics" panose="020B0604020202020204" charset="0"/>
      <p:regular r:id="rId40"/>
    </p:embeddedFont>
    <p:embeddedFont>
      <p:font typeface="Open Sans Italics" panose="020B0604020202020204" charset="0"/>
      <p:regular r:id="rId41"/>
    </p:embeddedFont>
    <p:embeddedFont>
      <p:font typeface="Roboto" panose="02000000000000000000" pitchFamily="2" charset="0"/>
      <p:regular r:id="rId42"/>
    </p:embeddedFont>
    <p:embeddedFont>
      <p:font typeface="Roboto Bold" panose="02000000000000000000" charset="0"/>
      <p:regular r:id="rId43"/>
    </p:embeddedFont>
    <p:embeddedFont>
      <p:font typeface="Roboto Italics" panose="020B0604020202020204" charset="0"/>
      <p:regular r:id="rId44"/>
    </p:embeddedFont>
    <p:embeddedFont>
      <p:font typeface="SemplicitaPro"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182" autoAdjust="0"/>
  </p:normalViewPr>
  <p:slideViewPr>
    <p:cSldViewPr>
      <p:cViewPr varScale="1">
        <p:scale>
          <a:sx n="53" d="100"/>
          <a:sy n="53" d="100"/>
        </p:scale>
        <p:origin x="18"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lnSpc>
                <a:spcPct val="107000"/>
              </a:lnSpc>
              <a:spcBef>
                <a:spcPts val="0"/>
              </a:spcBef>
              <a:spcAft>
                <a:spcPts val="800"/>
              </a:spcAft>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27.10.2021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1920" y="-3337574"/>
            <a:ext cx="16962147" cy="1696214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49804"/>
              </a:srgbClr>
            </a:solidFill>
          </p:spPr>
        </p:sp>
      </p:grpSp>
      <p:pic>
        <p:nvPicPr>
          <p:cNvPr id="4" name="Picture 4"/>
          <p:cNvPicPr>
            <a:picLocks noChangeAspect="1"/>
          </p:cNvPicPr>
          <p:nvPr/>
        </p:nvPicPr>
        <p:blipFill>
          <a:blip r:embed="rId3"/>
          <a:srcRect t="865" b="865"/>
          <a:stretch>
            <a:fillRect/>
          </a:stretch>
        </p:blipFill>
        <p:spPr>
          <a:xfrm>
            <a:off x="12301426" y="7024788"/>
            <a:ext cx="4187244" cy="4114800"/>
          </a:xfrm>
          <a:prstGeom prst="rect">
            <a:avLst/>
          </a:prstGeom>
        </p:spPr>
      </p:pic>
      <p:pic>
        <p:nvPicPr>
          <p:cNvPr id="5" name="Picture 5"/>
          <p:cNvPicPr>
            <a:picLocks noChangeAspect="1"/>
          </p:cNvPicPr>
          <p:nvPr/>
        </p:nvPicPr>
        <p:blipFill>
          <a:blip r:embed="rId4"/>
          <a:srcRect t="9095" r="7658" b="14366"/>
          <a:stretch>
            <a:fillRect/>
          </a:stretch>
        </p:blipFill>
        <p:spPr>
          <a:xfrm>
            <a:off x="15373053" y="8063453"/>
            <a:ext cx="2748438" cy="2037470"/>
          </a:xfrm>
          <a:prstGeom prst="rect">
            <a:avLst/>
          </a:prstGeom>
        </p:spPr>
      </p:pic>
      <p:pic>
        <p:nvPicPr>
          <p:cNvPr id="6" name="Picture 6"/>
          <p:cNvPicPr>
            <a:picLocks noChangeAspect="1"/>
          </p:cNvPicPr>
          <p:nvPr/>
        </p:nvPicPr>
        <p:blipFill>
          <a:blip r:embed="rId5"/>
          <a:srcRect t="5624" b="5624"/>
          <a:stretch>
            <a:fillRect/>
          </a:stretch>
        </p:blipFill>
        <p:spPr>
          <a:xfrm>
            <a:off x="0" y="0"/>
            <a:ext cx="18288000" cy="8013859"/>
          </a:xfrm>
          <a:prstGeom prst="rect">
            <a:avLst/>
          </a:prstGeom>
        </p:spPr>
      </p:pic>
      <p:sp>
        <p:nvSpPr>
          <p:cNvPr id="7" name="TextBox 7"/>
          <p:cNvSpPr txBox="1"/>
          <p:nvPr/>
        </p:nvSpPr>
        <p:spPr>
          <a:xfrm>
            <a:off x="3528028" y="1774239"/>
            <a:ext cx="11231944" cy="2501265"/>
          </a:xfrm>
          <a:prstGeom prst="rect">
            <a:avLst/>
          </a:prstGeom>
        </p:spPr>
        <p:txBody>
          <a:bodyPr lIns="0" tIns="0" rIns="0" bIns="0" rtlCol="0" anchor="t">
            <a:spAutoFit/>
          </a:bodyPr>
          <a:lstStyle/>
          <a:p>
            <a:pPr algn="ctr">
              <a:lnSpc>
                <a:spcPts val="9599"/>
              </a:lnSpc>
            </a:pPr>
            <a:r>
              <a:rPr lang="en-US" sz="9600" spc="259">
                <a:solidFill>
                  <a:srgbClr val="0082C9"/>
                </a:solidFill>
                <a:latin typeface="Bevan"/>
              </a:rPr>
              <a:t>HUMAN TRAFFICKING: </a:t>
            </a:r>
          </a:p>
        </p:txBody>
      </p:sp>
      <p:sp>
        <p:nvSpPr>
          <p:cNvPr id="8" name="TextBox 8"/>
          <p:cNvSpPr txBox="1"/>
          <p:nvPr/>
        </p:nvSpPr>
        <p:spPr>
          <a:xfrm>
            <a:off x="677696" y="4631355"/>
            <a:ext cx="16932607" cy="1872014"/>
          </a:xfrm>
          <a:prstGeom prst="rect">
            <a:avLst/>
          </a:prstGeom>
        </p:spPr>
        <p:txBody>
          <a:bodyPr lIns="0" tIns="0" rIns="0" bIns="0" rtlCol="0" anchor="t">
            <a:spAutoFit/>
          </a:bodyPr>
          <a:lstStyle/>
          <a:p>
            <a:pPr algn="ctr">
              <a:lnSpc>
                <a:spcPts val="7593"/>
              </a:lnSpc>
            </a:pPr>
            <a:r>
              <a:rPr lang="en-US" sz="5423">
                <a:solidFill>
                  <a:srgbClr val="000000"/>
                </a:solidFill>
                <a:latin typeface="Bevan"/>
              </a:rPr>
              <a:t>Creating Awareness to Prevent and Intervene</a:t>
            </a:r>
            <a:r>
              <a:rPr lang="en-US" sz="5423">
                <a:solidFill>
                  <a:srgbClr val="FE502D"/>
                </a:solidFill>
                <a:latin typeface="Bevan"/>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AD9C4"/>
        </a:solidFill>
        <a:effectLst/>
      </p:bgPr>
    </p:bg>
    <p:spTree>
      <p:nvGrpSpPr>
        <p:cNvPr id="1" name=""/>
        <p:cNvGrpSpPr/>
        <p:nvPr/>
      </p:nvGrpSpPr>
      <p:grpSpPr>
        <a:xfrm>
          <a:off x="0" y="0"/>
          <a:ext cx="0" cy="0"/>
          <a:chOff x="0" y="0"/>
          <a:chExt cx="0" cy="0"/>
        </a:xfrm>
      </p:grpSpPr>
      <p:sp>
        <p:nvSpPr>
          <p:cNvPr id="2" name="TextBox 2"/>
          <p:cNvSpPr txBox="1"/>
          <p:nvPr/>
        </p:nvSpPr>
        <p:spPr>
          <a:xfrm>
            <a:off x="0" y="4328523"/>
            <a:ext cx="11558004" cy="5341184"/>
          </a:xfrm>
          <a:prstGeom prst="rect">
            <a:avLst/>
          </a:prstGeom>
        </p:spPr>
        <p:txBody>
          <a:bodyPr lIns="0" tIns="0" rIns="0" bIns="0" rtlCol="0" anchor="t">
            <a:spAutoFit/>
          </a:bodyPr>
          <a:lstStyle/>
          <a:p>
            <a:pPr algn="ctr">
              <a:lnSpc>
                <a:spcPts val="3097"/>
              </a:lnSpc>
              <a:spcBef>
                <a:spcPct val="0"/>
              </a:spcBef>
            </a:pPr>
            <a:r>
              <a:rPr lang="en-US" sz="2815">
                <a:solidFill>
                  <a:srgbClr val="000000"/>
                </a:solidFill>
                <a:latin typeface="Libre Franklin Bold"/>
              </a:rPr>
              <a:t>“...[My trafficker] was sitting outside in the [hotel] parking</a:t>
            </a:r>
          </a:p>
          <a:p>
            <a:pPr algn="ctr">
              <a:lnSpc>
                <a:spcPts val="3097"/>
              </a:lnSpc>
              <a:spcBef>
                <a:spcPct val="0"/>
              </a:spcBef>
            </a:pPr>
            <a:r>
              <a:rPr lang="en-US" sz="2815">
                <a:solidFill>
                  <a:srgbClr val="000000"/>
                </a:solidFill>
                <a:latin typeface="Libre Franklin Bold"/>
              </a:rPr>
              <a:t>lot waiting. He knew I was going to leave, so he was just</a:t>
            </a:r>
          </a:p>
          <a:p>
            <a:pPr algn="ctr">
              <a:lnSpc>
                <a:spcPts val="3097"/>
              </a:lnSpc>
              <a:spcBef>
                <a:spcPct val="0"/>
              </a:spcBef>
            </a:pPr>
            <a:r>
              <a:rPr lang="en-US" sz="2815">
                <a:solidFill>
                  <a:srgbClr val="000000"/>
                </a:solidFill>
                <a:latin typeface="Libre Franklin Bold"/>
              </a:rPr>
              <a:t>watching me… He broke the TV, threw it over the railing,</a:t>
            </a:r>
          </a:p>
          <a:p>
            <a:pPr algn="ctr">
              <a:lnSpc>
                <a:spcPts val="3097"/>
              </a:lnSpc>
              <a:spcBef>
                <a:spcPct val="0"/>
              </a:spcBef>
            </a:pPr>
            <a:r>
              <a:rPr lang="en-US" sz="2815">
                <a:solidFill>
                  <a:srgbClr val="000000"/>
                </a:solidFill>
                <a:latin typeface="Libre Franklin Bold"/>
              </a:rPr>
              <a:t>took the phone, smashed my face, put ashtrays in the</a:t>
            </a:r>
          </a:p>
          <a:p>
            <a:pPr algn="ctr">
              <a:lnSpc>
                <a:spcPts val="3097"/>
              </a:lnSpc>
              <a:spcBef>
                <a:spcPct val="0"/>
              </a:spcBef>
            </a:pPr>
            <a:r>
              <a:rPr lang="en-US" sz="2815">
                <a:solidFill>
                  <a:srgbClr val="000000"/>
                </a:solidFill>
                <a:latin typeface="Libre Franklin Bold"/>
              </a:rPr>
              <a:t>pillowcase and was swinging it [at me]. I was screaming,</a:t>
            </a:r>
          </a:p>
          <a:p>
            <a:pPr algn="ctr">
              <a:lnSpc>
                <a:spcPts val="3097"/>
              </a:lnSpc>
              <a:spcBef>
                <a:spcPct val="0"/>
              </a:spcBef>
            </a:pPr>
            <a:r>
              <a:rPr lang="en-US" sz="2815">
                <a:solidFill>
                  <a:srgbClr val="000000"/>
                </a:solidFill>
                <a:latin typeface="Libre Franklin Bold"/>
              </a:rPr>
              <a:t>but nobody did [anything]. It was all just girls that had</a:t>
            </a:r>
          </a:p>
          <a:p>
            <a:pPr algn="ctr">
              <a:lnSpc>
                <a:spcPts val="3097"/>
              </a:lnSpc>
              <a:spcBef>
                <a:spcPct val="0"/>
              </a:spcBef>
            </a:pPr>
            <a:r>
              <a:rPr lang="en-US" sz="2815">
                <a:solidFill>
                  <a:srgbClr val="000000"/>
                </a:solidFill>
                <a:latin typeface="Libre Franklin Bold"/>
              </a:rPr>
              <a:t>pimps themselves [around the immediate area], so</a:t>
            </a:r>
          </a:p>
          <a:p>
            <a:pPr algn="ctr">
              <a:lnSpc>
                <a:spcPts val="3097"/>
              </a:lnSpc>
              <a:spcBef>
                <a:spcPct val="0"/>
              </a:spcBef>
            </a:pPr>
            <a:r>
              <a:rPr lang="en-US" sz="2815">
                <a:solidFill>
                  <a:srgbClr val="000000"/>
                </a:solidFill>
                <a:latin typeface="Libre Franklin Bold"/>
              </a:rPr>
              <a:t>nobody’s going to say anything. I remember he took my</a:t>
            </a:r>
          </a:p>
          <a:p>
            <a:pPr algn="ctr">
              <a:lnSpc>
                <a:spcPts val="3097"/>
              </a:lnSpc>
              <a:spcBef>
                <a:spcPct val="0"/>
              </a:spcBef>
            </a:pPr>
            <a:r>
              <a:rPr lang="en-US" sz="2815">
                <a:solidFill>
                  <a:srgbClr val="000000"/>
                </a:solidFill>
                <a:latin typeface="Libre Franklin Bold"/>
              </a:rPr>
              <a:t>car, he took my phone and all that. So I was just sitting in</a:t>
            </a:r>
          </a:p>
          <a:p>
            <a:pPr algn="ctr">
              <a:lnSpc>
                <a:spcPts val="3097"/>
              </a:lnSpc>
              <a:spcBef>
                <a:spcPct val="0"/>
              </a:spcBef>
            </a:pPr>
            <a:r>
              <a:rPr lang="en-US" sz="2815">
                <a:solidFill>
                  <a:srgbClr val="000000"/>
                </a:solidFill>
                <a:latin typeface="Libre Franklin Bold"/>
              </a:rPr>
              <a:t>the parking lot and crying [and] bleeding. The [front desk</a:t>
            </a:r>
          </a:p>
          <a:p>
            <a:pPr algn="ctr">
              <a:lnSpc>
                <a:spcPts val="3097"/>
              </a:lnSpc>
              <a:spcBef>
                <a:spcPct val="0"/>
              </a:spcBef>
            </a:pPr>
            <a:r>
              <a:rPr lang="en-US" sz="2815">
                <a:solidFill>
                  <a:srgbClr val="000000"/>
                </a:solidFill>
                <a:latin typeface="Libre Franklin Bold"/>
              </a:rPr>
              <a:t>clerk] was just like “I’m not getting involved in all that”</a:t>
            </a:r>
          </a:p>
          <a:p>
            <a:pPr algn="ctr">
              <a:lnSpc>
                <a:spcPts val="3097"/>
              </a:lnSpc>
              <a:spcBef>
                <a:spcPct val="0"/>
              </a:spcBef>
            </a:pPr>
            <a:r>
              <a:rPr lang="en-US" sz="2815">
                <a:solidFill>
                  <a:srgbClr val="000000"/>
                </a:solidFill>
                <a:latin typeface="Libre Franklin Bold"/>
              </a:rPr>
              <a:t>and just said, “you guys can’t get a room here anymore,</a:t>
            </a:r>
          </a:p>
          <a:p>
            <a:pPr algn="ctr">
              <a:lnSpc>
                <a:spcPts val="3097"/>
              </a:lnSpc>
              <a:spcBef>
                <a:spcPct val="0"/>
              </a:spcBef>
            </a:pPr>
            <a:r>
              <a:rPr lang="en-US" sz="2815">
                <a:solidFill>
                  <a:srgbClr val="000000"/>
                </a:solidFill>
                <a:latin typeface="Libre Franklin Bold"/>
              </a:rPr>
              <a:t>I’m keeping your deposit.” [The front desk clerk]</a:t>
            </a:r>
          </a:p>
          <a:p>
            <a:pPr algn="ctr">
              <a:lnSpc>
                <a:spcPts val="3097"/>
              </a:lnSpc>
              <a:spcBef>
                <a:spcPct val="0"/>
              </a:spcBef>
            </a:pPr>
            <a:r>
              <a:rPr lang="en-US" sz="2815">
                <a:solidFill>
                  <a:srgbClr val="000000"/>
                </a:solidFill>
                <a:latin typeface="Libre Franklin Bold"/>
              </a:rPr>
              <a:t>wouldn’t even let me use the phone to call police.”</a:t>
            </a:r>
          </a:p>
        </p:txBody>
      </p:sp>
      <p:pic>
        <p:nvPicPr>
          <p:cNvPr id="3" name="Picture 3"/>
          <p:cNvPicPr>
            <a:picLocks noChangeAspect="1"/>
          </p:cNvPicPr>
          <p:nvPr/>
        </p:nvPicPr>
        <p:blipFill>
          <a:blip r:embed="rId3"/>
          <a:srcRect l="7293" t="5960" r="7293"/>
          <a:stretch>
            <a:fillRect/>
          </a:stretch>
        </p:blipFill>
        <p:spPr>
          <a:xfrm>
            <a:off x="11280425" y="0"/>
            <a:ext cx="7007575" cy="10287000"/>
          </a:xfrm>
          <a:prstGeom prst="rect">
            <a:avLst/>
          </a:prstGeom>
        </p:spPr>
      </p:pic>
      <p:grpSp>
        <p:nvGrpSpPr>
          <p:cNvPr id="4" name="Group 4"/>
          <p:cNvGrpSpPr/>
          <p:nvPr/>
        </p:nvGrpSpPr>
        <p:grpSpPr>
          <a:xfrm>
            <a:off x="12704206" y="2480307"/>
            <a:ext cx="4160013" cy="4160013"/>
            <a:chOff x="0" y="0"/>
            <a:chExt cx="5546684" cy="5546684"/>
          </a:xfrm>
        </p:grpSpPr>
        <p:sp>
          <p:nvSpPr>
            <p:cNvPr id="5" name="TextBox 5"/>
            <p:cNvSpPr txBox="1"/>
            <p:nvPr/>
          </p:nvSpPr>
          <p:spPr>
            <a:xfrm>
              <a:off x="1864409" y="2072234"/>
              <a:ext cx="1817866" cy="1287916"/>
            </a:xfrm>
            <a:prstGeom prst="rect">
              <a:avLst/>
            </a:prstGeom>
          </p:spPr>
          <p:txBody>
            <a:bodyPr lIns="0" tIns="0" rIns="0" bIns="0" rtlCol="0" anchor="t">
              <a:spAutoFit/>
            </a:bodyPr>
            <a:lstStyle/>
            <a:p>
              <a:pPr algn="ctr">
                <a:lnSpc>
                  <a:spcPts val="8099"/>
                </a:lnSpc>
              </a:pPr>
              <a:r>
                <a:rPr lang="en-US" sz="5785">
                  <a:solidFill>
                    <a:srgbClr val="000000"/>
                  </a:solidFill>
                  <a:latin typeface="Roboto"/>
                </a:rPr>
                <a:t>94%</a:t>
              </a:r>
            </a:p>
          </p:txBody>
        </p:sp>
        <p:grpSp>
          <p:nvGrpSpPr>
            <p:cNvPr id="6" name="Group 6"/>
            <p:cNvGrpSpPr>
              <a:grpSpLocks noChangeAspect="1"/>
            </p:cNvGrpSpPr>
            <p:nvPr/>
          </p:nvGrpSpPr>
          <p:grpSpPr>
            <a:xfrm>
              <a:off x="0" y="0"/>
              <a:ext cx="5546684" cy="5546684"/>
              <a:chOff x="0" y="0"/>
              <a:chExt cx="2540000" cy="2540000"/>
            </a:xfrm>
          </p:grpSpPr>
          <p:sp>
            <p:nvSpPr>
              <p:cNvPr id="7" name="Freeform 7"/>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81435"/>
                    </a:lnTo>
                    <a:cubicBezTo>
                      <a:pt x="977762" y="279848"/>
                      <a:pt x="649082" y="468307"/>
                      <a:pt x="471141" y="775452"/>
                    </a:cubicBezTo>
                    <a:cubicBezTo>
                      <a:pt x="293200" y="1082597"/>
                      <a:pt x="293200" y="1461473"/>
                      <a:pt x="471141" y="1768618"/>
                    </a:cubicBezTo>
                    <a:cubicBezTo>
                      <a:pt x="649082" y="2075763"/>
                      <a:pt x="977762" y="2264223"/>
                      <a:pt x="1332725" y="2262635"/>
                    </a:cubicBezTo>
                    <a:cubicBezTo>
                      <a:pt x="1687688" y="2264223"/>
                      <a:pt x="2016368" y="2075763"/>
                      <a:pt x="2194309" y="1768618"/>
                    </a:cubicBezTo>
                    <a:cubicBezTo>
                      <a:pt x="2372250" y="1461473"/>
                      <a:pt x="2372250" y="1082597"/>
                      <a:pt x="2194309" y="775452"/>
                    </a:cubicBezTo>
                    <a:cubicBezTo>
                      <a:pt x="2016368" y="468307"/>
                      <a:pt x="1687688" y="279848"/>
                      <a:pt x="1332725" y="281435"/>
                    </a:cubicBezTo>
                    <a:close/>
                  </a:path>
                </a:pathLst>
              </a:custGeom>
              <a:solidFill>
                <a:srgbClr val="000000"/>
              </a:solidFill>
            </p:spPr>
          </p:sp>
          <p:sp>
            <p:nvSpPr>
              <p:cNvPr id="8" name="Freeform 8"/>
              <p:cNvSpPr/>
              <p:nvPr/>
            </p:nvSpPr>
            <p:spPr>
              <a:xfrm>
                <a:off x="-136533" y="3328"/>
                <a:ext cx="2696054" cy="2631313"/>
              </a:xfrm>
              <a:custGeom>
                <a:avLst/>
                <a:gdLst/>
                <a:ahLst/>
                <a:cxnLst/>
                <a:rect l="l" t="t" r="r" b="b"/>
                <a:pathLst>
                  <a:path w="2696054" h="2631313">
                    <a:moveTo>
                      <a:pt x="1563499" y="6409"/>
                    </a:moveTo>
                    <a:cubicBezTo>
                      <a:pt x="2183831" y="83672"/>
                      <a:pt x="2655688" y="600870"/>
                      <a:pt x="2675871" y="1225669"/>
                    </a:cubicBezTo>
                    <a:cubicBezTo>
                      <a:pt x="2696054" y="1850468"/>
                      <a:pt x="2258559" y="2397040"/>
                      <a:pt x="1644507" y="2514177"/>
                    </a:cubicBezTo>
                    <a:cubicBezTo>
                      <a:pt x="1030455" y="2631314"/>
                      <a:pt x="422477" y="2284176"/>
                      <a:pt x="211238" y="1695823"/>
                    </a:cubicBezTo>
                    <a:cubicBezTo>
                      <a:pt x="0" y="1107470"/>
                      <a:pt x="248328" y="452889"/>
                      <a:pt x="796656" y="152693"/>
                    </a:cubicBezTo>
                    <a:cubicBezTo>
                      <a:pt x="840457" y="128457"/>
                      <a:pt x="893878" y="129510"/>
                      <a:pt x="936691" y="155454"/>
                    </a:cubicBezTo>
                    <a:cubicBezTo>
                      <a:pt x="979503" y="181397"/>
                      <a:pt x="1005162" y="228264"/>
                      <a:pt x="1003951" y="278309"/>
                    </a:cubicBezTo>
                    <a:cubicBezTo>
                      <a:pt x="1002740" y="328354"/>
                      <a:pt x="974845" y="373925"/>
                      <a:pt x="930829" y="397768"/>
                    </a:cubicBezTo>
                    <a:cubicBezTo>
                      <a:pt x="503133" y="631921"/>
                      <a:pt x="309437" y="1142494"/>
                      <a:pt x="474203" y="1601410"/>
                    </a:cubicBezTo>
                    <a:cubicBezTo>
                      <a:pt x="638969" y="2060325"/>
                      <a:pt x="1113192" y="2331092"/>
                      <a:pt x="1592153" y="2239726"/>
                    </a:cubicBezTo>
                    <a:cubicBezTo>
                      <a:pt x="2071114" y="2148359"/>
                      <a:pt x="2412359" y="1722033"/>
                      <a:pt x="2396617" y="1234689"/>
                    </a:cubicBezTo>
                    <a:cubicBezTo>
                      <a:pt x="2380874" y="747346"/>
                      <a:pt x="2012825" y="343932"/>
                      <a:pt x="1528967" y="283667"/>
                    </a:cubicBezTo>
                    <a:cubicBezTo>
                      <a:pt x="1479264" y="277702"/>
                      <a:pt x="1436552" y="245600"/>
                      <a:pt x="1417004" y="199515"/>
                    </a:cubicBezTo>
                    <a:cubicBezTo>
                      <a:pt x="1397455" y="153430"/>
                      <a:pt x="1404059" y="100408"/>
                      <a:pt x="1434315" y="60527"/>
                    </a:cubicBezTo>
                    <a:cubicBezTo>
                      <a:pt x="1464570" y="20645"/>
                      <a:pt x="1513852" y="0"/>
                      <a:pt x="1563499" y="6409"/>
                    </a:cubicBezTo>
                    <a:close/>
                  </a:path>
                </a:pathLst>
              </a:custGeom>
              <a:solidFill>
                <a:srgbClr val="E46F2D"/>
              </a:solidFill>
            </p:spPr>
          </p:sp>
        </p:grpSp>
      </p:grpSp>
      <p:grpSp>
        <p:nvGrpSpPr>
          <p:cNvPr id="9" name="Group 9"/>
          <p:cNvGrpSpPr/>
          <p:nvPr/>
        </p:nvGrpSpPr>
        <p:grpSpPr>
          <a:xfrm>
            <a:off x="12291874" y="6797953"/>
            <a:ext cx="5657850" cy="1952277"/>
            <a:chOff x="0" y="0"/>
            <a:chExt cx="1913890" cy="660400"/>
          </a:xfrm>
        </p:grpSpPr>
        <p:sp>
          <p:nvSpPr>
            <p:cNvPr id="10" name="Freeform 10"/>
            <p:cNvSpPr/>
            <p:nvPr/>
          </p:nvSpPr>
          <p:spPr>
            <a:xfrm>
              <a:off x="0" y="0"/>
              <a:ext cx="1913890" cy="660400"/>
            </a:xfrm>
            <a:custGeom>
              <a:avLst/>
              <a:gdLst/>
              <a:ahLst/>
              <a:cxnLst/>
              <a:rect l="l" t="t" r="r" b="b"/>
              <a:pathLst>
                <a:path w="1913890" h="66040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FFFFFF"/>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55648">
            <a:off x="4614878" y="2868464"/>
            <a:ext cx="1106029" cy="1524601"/>
          </a:xfrm>
          <a:prstGeom prst="rect">
            <a:avLst/>
          </a:prstGeom>
        </p:spPr>
      </p:pic>
      <p:sp>
        <p:nvSpPr>
          <p:cNvPr id="12" name="TextBox 12"/>
          <p:cNvSpPr txBox="1"/>
          <p:nvPr/>
        </p:nvSpPr>
        <p:spPr>
          <a:xfrm>
            <a:off x="1720545" y="1057275"/>
            <a:ext cx="7423455" cy="1827508"/>
          </a:xfrm>
          <a:prstGeom prst="rect">
            <a:avLst/>
          </a:prstGeom>
        </p:spPr>
        <p:txBody>
          <a:bodyPr lIns="0" tIns="0" rIns="0" bIns="0" rtlCol="0" anchor="t">
            <a:spAutoFit/>
          </a:bodyPr>
          <a:lstStyle/>
          <a:p>
            <a:pPr algn="ctr">
              <a:lnSpc>
                <a:spcPts val="3605"/>
              </a:lnSpc>
              <a:spcBef>
                <a:spcPct val="0"/>
              </a:spcBef>
            </a:pPr>
            <a:r>
              <a:rPr lang="en-US" sz="3278">
                <a:solidFill>
                  <a:srgbClr val="000000"/>
                </a:solidFill>
                <a:latin typeface="Libre Franklin Bold"/>
              </a:rPr>
              <a:t> "I was a child spending a lot of time around a specific hotel for literal years. And nobody ever asked me questions, or called the police.” </a:t>
            </a:r>
          </a:p>
        </p:txBody>
      </p:sp>
      <p:sp>
        <p:nvSpPr>
          <p:cNvPr id="13" name="TextBox 13"/>
          <p:cNvSpPr txBox="1"/>
          <p:nvPr/>
        </p:nvSpPr>
        <p:spPr>
          <a:xfrm>
            <a:off x="12704206" y="6937203"/>
            <a:ext cx="4833186" cy="1626154"/>
          </a:xfrm>
          <a:prstGeom prst="rect">
            <a:avLst/>
          </a:prstGeom>
        </p:spPr>
        <p:txBody>
          <a:bodyPr lIns="0" tIns="0" rIns="0" bIns="0" rtlCol="0" anchor="t">
            <a:spAutoFit/>
          </a:bodyPr>
          <a:lstStyle/>
          <a:p>
            <a:pPr algn="ctr">
              <a:lnSpc>
                <a:spcPts val="3294"/>
              </a:lnSpc>
            </a:pPr>
            <a:r>
              <a:rPr lang="en-US" sz="2353">
                <a:solidFill>
                  <a:srgbClr val="000000"/>
                </a:solidFill>
                <a:latin typeface="Libre Franklin Bold"/>
              </a:rPr>
              <a:t>of Polaris survey respondents reported that they had never received any assistance, concern, or identification from hotel staff</a:t>
            </a:r>
            <a:r>
              <a:rPr lang="en-US" sz="2353">
                <a:solidFill>
                  <a:srgbClr val="FFFFFF"/>
                </a:solidFill>
                <a:latin typeface="Libre Franklin Bold"/>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5625" b="5625"/>
          <a:stretch>
            <a:fillRect/>
          </a:stretch>
        </p:blipFill>
        <p:spPr>
          <a:xfrm>
            <a:off x="-72444" y="5143500"/>
            <a:ext cx="18288000" cy="5132927"/>
          </a:xfrm>
          <a:prstGeom prst="rect">
            <a:avLst/>
          </a:prstGeom>
        </p:spPr>
      </p:pic>
      <p:sp>
        <p:nvSpPr>
          <p:cNvPr id="3" name="TextBox 3"/>
          <p:cNvSpPr txBox="1"/>
          <p:nvPr/>
        </p:nvSpPr>
        <p:spPr>
          <a:xfrm>
            <a:off x="1905000" y="38100"/>
            <a:ext cx="14319349" cy="6206827"/>
          </a:xfrm>
          <a:prstGeom prst="rect">
            <a:avLst/>
          </a:prstGeom>
        </p:spPr>
        <p:txBody>
          <a:bodyPr wrap="square" lIns="0" tIns="0" rIns="0" bIns="0" rtlCol="0" anchor="t">
            <a:spAutoFit/>
          </a:bodyPr>
          <a:lstStyle/>
          <a:p>
            <a:pPr algn="ctr">
              <a:lnSpc>
                <a:spcPts val="4361"/>
              </a:lnSpc>
              <a:spcBef>
                <a:spcPct val="0"/>
              </a:spcBef>
            </a:pPr>
            <a:endParaRPr dirty="0"/>
          </a:p>
          <a:p>
            <a:pPr algn="ctr">
              <a:lnSpc>
                <a:spcPts val="4361"/>
              </a:lnSpc>
              <a:spcBef>
                <a:spcPct val="0"/>
              </a:spcBef>
            </a:pPr>
            <a:r>
              <a:rPr lang="en-US" sz="3965" dirty="0">
                <a:solidFill>
                  <a:srgbClr val="000000"/>
                </a:solidFill>
                <a:latin typeface="Libre Franklin Bold"/>
              </a:rPr>
              <a:t>"....So [my trafficker] knew which hotel I was going to be at.</a:t>
            </a:r>
          </a:p>
          <a:p>
            <a:pPr algn="ctr">
              <a:lnSpc>
                <a:spcPts val="4361"/>
              </a:lnSpc>
              <a:spcBef>
                <a:spcPct val="0"/>
              </a:spcBef>
            </a:pPr>
            <a:r>
              <a:rPr lang="en-US" sz="3965" dirty="0">
                <a:solidFill>
                  <a:srgbClr val="000000"/>
                </a:solidFill>
                <a:latin typeface="Libre Franklin Bold"/>
              </a:rPr>
              <a:t>The guy at the front recognized me. So when I checked</a:t>
            </a:r>
          </a:p>
          <a:p>
            <a:pPr algn="ctr">
              <a:lnSpc>
                <a:spcPts val="4361"/>
              </a:lnSpc>
              <a:spcBef>
                <a:spcPct val="0"/>
              </a:spcBef>
            </a:pPr>
            <a:r>
              <a:rPr lang="en-US" sz="3965" dirty="0">
                <a:solidFill>
                  <a:srgbClr val="000000"/>
                </a:solidFill>
                <a:latin typeface="Libre Franklin Bold"/>
              </a:rPr>
              <a:t>in, I was like “can you please not tell anybody that I’m</a:t>
            </a:r>
          </a:p>
          <a:p>
            <a:pPr algn="ctr">
              <a:lnSpc>
                <a:spcPts val="4361"/>
              </a:lnSpc>
              <a:spcBef>
                <a:spcPct val="0"/>
              </a:spcBef>
            </a:pPr>
            <a:r>
              <a:rPr lang="en-US" sz="3965" dirty="0">
                <a:solidFill>
                  <a:srgbClr val="000000"/>
                </a:solidFill>
                <a:latin typeface="Libre Franklin Bold"/>
              </a:rPr>
              <a:t>here?” [The front desk clerk] was really helpful. I didn’t</a:t>
            </a:r>
          </a:p>
          <a:p>
            <a:pPr algn="ctr">
              <a:lnSpc>
                <a:spcPts val="4361"/>
              </a:lnSpc>
              <a:spcBef>
                <a:spcPct val="0"/>
              </a:spcBef>
            </a:pPr>
            <a:r>
              <a:rPr lang="en-US" sz="3965" dirty="0">
                <a:solidFill>
                  <a:srgbClr val="000000"/>
                </a:solidFill>
                <a:latin typeface="Libre Franklin Bold"/>
              </a:rPr>
              <a:t>have to tell him I was running away. He didn’t call the</a:t>
            </a:r>
          </a:p>
          <a:p>
            <a:pPr algn="ctr">
              <a:lnSpc>
                <a:spcPts val="4361"/>
              </a:lnSpc>
              <a:spcBef>
                <a:spcPct val="0"/>
              </a:spcBef>
            </a:pPr>
            <a:r>
              <a:rPr lang="en-US" sz="3965" dirty="0">
                <a:solidFill>
                  <a:srgbClr val="000000"/>
                </a:solidFill>
                <a:latin typeface="Libre Franklin Bold"/>
              </a:rPr>
              <a:t>police which he knew I didn’t want, or anything like that.</a:t>
            </a:r>
          </a:p>
          <a:p>
            <a:pPr algn="ctr">
              <a:lnSpc>
                <a:spcPts val="4361"/>
              </a:lnSpc>
              <a:spcBef>
                <a:spcPct val="0"/>
              </a:spcBef>
            </a:pPr>
            <a:r>
              <a:rPr lang="en-US" sz="3965" dirty="0">
                <a:solidFill>
                  <a:srgbClr val="000000"/>
                </a:solidFill>
                <a:latin typeface="Libre Franklin Bold"/>
              </a:rPr>
              <a:t>That was helpful in itself, for him to just respect what I</a:t>
            </a:r>
          </a:p>
          <a:p>
            <a:pPr algn="ctr">
              <a:lnSpc>
                <a:spcPts val="4361"/>
              </a:lnSpc>
              <a:spcBef>
                <a:spcPct val="0"/>
              </a:spcBef>
            </a:pPr>
            <a:r>
              <a:rPr lang="en-US" sz="3965" dirty="0">
                <a:solidFill>
                  <a:srgbClr val="000000"/>
                </a:solidFill>
                <a:latin typeface="Libre Franklin Bold"/>
              </a:rPr>
              <a:t>was asking and putting me in a room that was not my</a:t>
            </a:r>
          </a:p>
          <a:p>
            <a:pPr algn="ctr">
              <a:lnSpc>
                <a:spcPts val="4361"/>
              </a:lnSpc>
              <a:spcBef>
                <a:spcPct val="0"/>
              </a:spcBef>
            </a:pPr>
            <a:r>
              <a:rPr lang="en-US" sz="3965" dirty="0">
                <a:solidFill>
                  <a:srgbClr val="000000"/>
                </a:solidFill>
                <a:latin typeface="Libre Franklin Bold"/>
              </a:rPr>
              <a:t>normal room. Things like that where he’s not necessarily</a:t>
            </a:r>
          </a:p>
          <a:p>
            <a:pPr algn="ctr">
              <a:lnSpc>
                <a:spcPts val="4361"/>
              </a:lnSpc>
              <a:spcBef>
                <a:spcPct val="0"/>
              </a:spcBef>
            </a:pPr>
            <a:r>
              <a:rPr lang="en-US" sz="3965" dirty="0">
                <a:solidFill>
                  <a:srgbClr val="000000"/>
                </a:solidFill>
                <a:latin typeface="Libre Franklin Bold"/>
              </a:rPr>
              <a:t>doing too much, but he’s recognizing [how to help].”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6F2D"/>
        </a:solidFill>
        <a:effectLst/>
      </p:bgPr>
    </p:bg>
    <p:spTree>
      <p:nvGrpSpPr>
        <p:cNvPr id="1" name=""/>
        <p:cNvGrpSpPr/>
        <p:nvPr/>
      </p:nvGrpSpPr>
      <p:grpSpPr>
        <a:xfrm>
          <a:off x="0" y="0"/>
          <a:ext cx="0" cy="0"/>
          <a:chOff x="0" y="0"/>
          <a:chExt cx="0" cy="0"/>
        </a:xfrm>
      </p:grpSpPr>
      <p:grpSp>
        <p:nvGrpSpPr>
          <p:cNvPr id="2" name="Group 2"/>
          <p:cNvGrpSpPr/>
          <p:nvPr/>
        </p:nvGrpSpPr>
        <p:grpSpPr>
          <a:xfrm>
            <a:off x="307479" y="302266"/>
            <a:ext cx="5657850" cy="1869290"/>
            <a:chOff x="0" y="0"/>
            <a:chExt cx="1913890" cy="632328"/>
          </a:xfrm>
        </p:grpSpPr>
        <p:sp>
          <p:nvSpPr>
            <p:cNvPr id="3" name="Freeform 3"/>
            <p:cNvSpPr/>
            <p:nvPr/>
          </p:nvSpPr>
          <p:spPr>
            <a:xfrm>
              <a:off x="0" y="0"/>
              <a:ext cx="1913890" cy="632328"/>
            </a:xfrm>
            <a:custGeom>
              <a:avLst/>
              <a:gdLst/>
              <a:ahLst/>
              <a:cxnLst/>
              <a:rect l="l" t="t" r="r" b="b"/>
              <a:pathLst>
                <a:path w="1913890" h="632328">
                  <a:moveTo>
                    <a:pt x="0" y="0"/>
                  </a:moveTo>
                  <a:lnTo>
                    <a:pt x="0" y="632328"/>
                  </a:lnTo>
                  <a:lnTo>
                    <a:pt x="1913890" y="632328"/>
                  </a:lnTo>
                  <a:lnTo>
                    <a:pt x="1913890" y="0"/>
                  </a:lnTo>
                  <a:lnTo>
                    <a:pt x="0" y="0"/>
                  </a:lnTo>
                  <a:close/>
                  <a:moveTo>
                    <a:pt x="1852930" y="571368"/>
                  </a:moveTo>
                  <a:lnTo>
                    <a:pt x="59690" y="571368"/>
                  </a:lnTo>
                  <a:lnTo>
                    <a:pt x="59690" y="59690"/>
                  </a:lnTo>
                  <a:lnTo>
                    <a:pt x="1852930" y="59690"/>
                  </a:lnTo>
                  <a:lnTo>
                    <a:pt x="1852930" y="571368"/>
                  </a:lnTo>
                  <a:close/>
                </a:path>
              </a:pathLst>
            </a:custGeom>
            <a:solidFill>
              <a:srgbClr val="0082C9"/>
            </a:solidFill>
          </p:spPr>
        </p:sp>
      </p:grpSp>
      <p:grpSp>
        <p:nvGrpSpPr>
          <p:cNvPr id="4" name="Group 4"/>
          <p:cNvGrpSpPr/>
          <p:nvPr/>
        </p:nvGrpSpPr>
        <p:grpSpPr>
          <a:xfrm>
            <a:off x="6315075" y="302266"/>
            <a:ext cx="11348206" cy="1869290"/>
            <a:chOff x="0" y="0"/>
            <a:chExt cx="3838776" cy="632328"/>
          </a:xfrm>
        </p:grpSpPr>
        <p:sp>
          <p:nvSpPr>
            <p:cNvPr id="5" name="Freeform 5"/>
            <p:cNvSpPr/>
            <p:nvPr/>
          </p:nvSpPr>
          <p:spPr>
            <a:xfrm>
              <a:off x="0" y="0"/>
              <a:ext cx="3838776" cy="632328"/>
            </a:xfrm>
            <a:custGeom>
              <a:avLst/>
              <a:gdLst/>
              <a:ahLst/>
              <a:cxnLst/>
              <a:rect l="l" t="t" r="r" b="b"/>
              <a:pathLst>
                <a:path w="3838776" h="632328">
                  <a:moveTo>
                    <a:pt x="0" y="0"/>
                  </a:moveTo>
                  <a:lnTo>
                    <a:pt x="0" y="632328"/>
                  </a:lnTo>
                  <a:lnTo>
                    <a:pt x="3838776" y="632328"/>
                  </a:lnTo>
                  <a:lnTo>
                    <a:pt x="3838776" y="0"/>
                  </a:lnTo>
                  <a:lnTo>
                    <a:pt x="0" y="0"/>
                  </a:lnTo>
                  <a:close/>
                  <a:moveTo>
                    <a:pt x="3777816" y="571368"/>
                  </a:moveTo>
                  <a:lnTo>
                    <a:pt x="59690" y="571368"/>
                  </a:lnTo>
                  <a:lnTo>
                    <a:pt x="59690" y="59690"/>
                  </a:lnTo>
                  <a:lnTo>
                    <a:pt x="3777816" y="59690"/>
                  </a:lnTo>
                  <a:lnTo>
                    <a:pt x="3777816" y="571368"/>
                  </a:lnTo>
                  <a:close/>
                </a:path>
              </a:pathLst>
            </a:custGeom>
            <a:solidFill>
              <a:srgbClr val="0082C9"/>
            </a:solidFill>
          </p:spPr>
        </p:sp>
      </p:grpSp>
      <p:grpSp>
        <p:nvGrpSpPr>
          <p:cNvPr id="6" name="Group 6"/>
          <p:cNvGrpSpPr/>
          <p:nvPr/>
        </p:nvGrpSpPr>
        <p:grpSpPr>
          <a:xfrm>
            <a:off x="6315075" y="2287743"/>
            <a:ext cx="11348206" cy="3723342"/>
            <a:chOff x="0" y="0"/>
            <a:chExt cx="3838776" cy="1259501"/>
          </a:xfrm>
        </p:grpSpPr>
        <p:sp>
          <p:nvSpPr>
            <p:cNvPr id="7" name="Freeform 7"/>
            <p:cNvSpPr/>
            <p:nvPr/>
          </p:nvSpPr>
          <p:spPr>
            <a:xfrm>
              <a:off x="0" y="0"/>
              <a:ext cx="3838776" cy="1259501"/>
            </a:xfrm>
            <a:custGeom>
              <a:avLst/>
              <a:gdLst/>
              <a:ahLst/>
              <a:cxnLst/>
              <a:rect l="l" t="t" r="r" b="b"/>
              <a:pathLst>
                <a:path w="3838776" h="1259501">
                  <a:moveTo>
                    <a:pt x="0" y="0"/>
                  </a:moveTo>
                  <a:lnTo>
                    <a:pt x="0" y="1259501"/>
                  </a:lnTo>
                  <a:lnTo>
                    <a:pt x="3838776" y="1259501"/>
                  </a:lnTo>
                  <a:lnTo>
                    <a:pt x="3838776" y="0"/>
                  </a:lnTo>
                  <a:lnTo>
                    <a:pt x="0" y="0"/>
                  </a:lnTo>
                  <a:close/>
                  <a:moveTo>
                    <a:pt x="3777816" y="1198541"/>
                  </a:moveTo>
                  <a:lnTo>
                    <a:pt x="59690" y="1198541"/>
                  </a:lnTo>
                  <a:lnTo>
                    <a:pt x="59690" y="59690"/>
                  </a:lnTo>
                  <a:lnTo>
                    <a:pt x="3777816" y="59690"/>
                  </a:lnTo>
                  <a:lnTo>
                    <a:pt x="3777816" y="1198541"/>
                  </a:lnTo>
                  <a:close/>
                </a:path>
              </a:pathLst>
            </a:custGeom>
            <a:solidFill>
              <a:srgbClr val="0082C9"/>
            </a:solidFill>
          </p:spPr>
        </p:sp>
      </p:grpSp>
      <p:grpSp>
        <p:nvGrpSpPr>
          <p:cNvPr id="8" name="Group 8"/>
          <p:cNvGrpSpPr/>
          <p:nvPr/>
        </p:nvGrpSpPr>
        <p:grpSpPr>
          <a:xfrm>
            <a:off x="307479" y="2287743"/>
            <a:ext cx="5657850" cy="7639475"/>
            <a:chOff x="0" y="0"/>
            <a:chExt cx="1913890" cy="2584217"/>
          </a:xfrm>
        </p:grpSpPr>
        <p:sp>
          <p:nvSpPr>
            <p:cNvPr id="9" name="Freeform 9"/>
            <p:cNvSpPr/>
            <p:nvPr/>
          </p:nvSpPr>
          <p:spPr>
            <a:xfrm>
              <a:off x="0" y="0"/>
              <a:ext cx="1913890" cy="2584217"/>
            </a:xfrm>
            <a:custGeom>
              <a:avLst/>
              <a:gdLst/>
              <a:ahLst/>
              <a:cxnLst/>
              <a:rect l="l" t="t" r="r" b="b"/>
              <a:pathLst>
                <a:path w="1913890" h="2584217">
                  <a:moveTo>
                    <a:pt x="0" y="0"/>
                  </a:moveTo>
                  <a:lnTo>
                    <a:pt x="0" y="2584217"/>
                  </a:lnTo>
                  <a:lnTo>
                    <a:pt x="1913890" y="2584217"/>
                  </a:lnTo>
                  <a:lnTo>
                    <a:pt x="1913890" y="0"/>
                  </a:lnTo>
                  <a:lnTo>
                    <a:pt x="0" y="0"/>
                  </a:lnTo>
                  <a:close/>
                  <a:moveTo>
                    <a:pt x="1852930" y="2523257"/>
                  </a:moveTo>
                  <a:lnTo>
                    <a:pt x="59690" y="2523257"/>
                  </a:lnTo>
                  <a:lnTo>
                    <a:pt x="59690" y="59690"/>
                  </a:lnTo>
                  <a:lnTo>
                    <a:pt x="1852930" y="59690"/>
                  </a:lnTo>
                  <a:lnTo>
                    <a:pt x="1852930" y="2523257"/>
                  </a:lnTo>
                  <a:close/>
                </a:path>
              </a:pathLst>
            </a:custGeom>
            <a:solidFill>
              <a:srgbClr val="0082C9"/>
            </a:solidFill>
          </p:spPr>
        </p:sp>
      </p:grpSp>
      <p:grpSp>
        <p:nvGrpSpPr>
          <p:cNvPr id="10" name="Group 10"/>
          <p:cNvGrpSpPr/>
          <p:nvPr/>
        </p:nvGrpSpPr>
        <p:grpSpPr>
          <a:xfrm>
            <a:off x="6315075" y="6256500"/>
            <a:ext cx="11348206" cy="3670717"/>
            <a:chOff x="0" y="0"/>
            <a:chExt cx="3838776" cy="1241699"/>
          </a:xfrm>
        </p:grpSpPr>
        <p:sp>
          <p:nvSpPr>
            <p:cNvPr id="11" name="Freeform 11"/>
            <p:cNvSpPr/>
            <p:nvPr/>
          </p:nvSpPr>
          <p:spPr>
            <a:xfrm>
              <a:off x="0" y="0"/>
              <a:ext cx="3838776" cy="1241699"/>
            </a:xfrm>
            <a:custGeom>
              <a:avLst/>
              <a:gdLst/>
              <a:ahLst/>
              <a:cxnLst/>
              <a:rect l="l" t="t" r="r" b="b"/>
              <a:pathLst>
                <a:path w="3838776" h="1241699">
                  <a:moveTo>
                    <a:pt x="0" y="0"/>
                  </a:moveTo>
                  <a:lnTo>
                    <a:pt x="0" y="1241699"/>
                  </a:lnTo>
                  <a:lnTo>
                    <a:pt x="3838776" y="1241699"/>
                  </a:lnTo>
                  <a:lnTo>
                    <a:pt x="3838776" y="0"/>
                  </a:lnTo>
                  <a:lnTo>
                    <a:pt x="0" y="0"/>
                  </a:lnTo>
                  <a:close/>
                  <a:moveTo>
                    <a:pt x="3777816" y="1180739"/>
                  </a:moveTo>
                  <a:lnTo>
                    <a:pt x="59690" y="1180739"/>
                  </a:lnTo>
                  <a:lnTo>
                    <a:pt x="59690" y="59690"/>
                  </a:lnTo>
                  <a:lnTo>
                    <a:pt x="3777816" y="59690"/>
                  </a:lnTo>
                  <a:lnTo>
                    <a:pt x="3777816" y="1180739"/>
                  </a:lnTo>
                  <a:close/>
                </a:path>
              </a:pathLst>
            </a:custGeom>
            <a:solidFill>
              <a:srgbClr val="0082C9"/>
            </a:solidFill>
          </p:spPr>
        </p:sp>
      </p:grpSp>
      <p:pic>
        <p:nvPicPr>
          <p:cNvPr id="12" name="Picture 12"/>
          <p:cNvPicPr>
            <a:picLocks noChangeAspect="1"/>
          </p:cNvPicPr>
          <p:nvPr/>
        </p:nvPicPr>
        <p:blipFill>
          <a:blip r:embed="rId3"/>
          <a:srcRect/>
          <a:stretch>
            <a:fillRect/>
          </a:stretch>
        </p:blipFill>
        <p:spPr>
          <a:xfrm>
            <a:off x="8513319" y="559192"/>
            <a:ext cx="1306304" cy="1355438"/>
          </a:xfrm>
          <a:prstGeom prst="rect">
            <a:avLst/>
          </a:prstGeom>
        </p:spPr>
      </p:pic>
      <p:sp>
        <p:nvSpPr>
          <p:cNvPr id="13" name="TextBox 13"/>
          <p:cNvSpPr txBox="1"/>
          <p:nvPr/>
        </p:nvSpPr>
        <p:spPr>
          <a:xfrm>
            <a:off x="9762808" y="864166"/>
            <a:ext cx="4452740" cy="650240"/>
          </a:xfrm>
          <a:prstGeom prst="rect">
            <a:avLst/>
          </a:prstGeom>
        </p:spPr>
        <p:txBody>
          <a:bodyPr lIns="0" tIns="0" rIns="0" bIns="0" rtlCol="0" anchor="t">
            <a:spAutoFit/>
          </a:bodyPr>
          <a:lstStyle/>
          <a:p>
            <a:pPr algn="ctr">
              <a:lnSpc>
                <a:spcPts val="5109"/>
              </a:lnSpc>
            </a:pPr>
            <a:r>
              <a:rPr lang="en-US" sz="3649">
                <a:solidFill>
                  <a:srgbClr val="000000"/>
                </a:solidFill>
                <a:latin typeface="SemplicitaPro"/>
              </a:rPr>
              <a:t>Important Cautions</a:t>
            </a:r>
          </a:p>
        </p:txBody>
      </p:sp>
      <p:sp>
        <p:nvSpPr>
          <p:cNvPr id="14" name="TextBox 14"/>
          <p:cNvSpPr txBox="1"/>
          <p:nvPr/>
        </p:nvSpPr>
        <p:spPr>
          <a:xfrm>
            <a:off x="554886" y="2484600"/>
            <a:ext cx="4940370" cy="7145020"/>
          </a:xfrm>
          <a:prstGeom prst="rect">
            <a:avLst/>
          </a:prstGeom>
        </p:spPr>
        <p:txBody>
          <a:bodyPr lIns="0" tIns="0" rIns="0" bIns="0" rtlCol="0" anchor="t">
            <a:spAutoFit/>
          </a:bodyPr>
          <a:lstStyle/>
          <a:p>
            <a:pPr algn="ctr">
              <a:lnSpc>
                <a:spcPts val="3410"/>
              </a:lnSpc>
              <a:spcBef>
                <a:spcPct val="0"/>
              </a:spcBef>
            </a:pPr>
            <a:r>
              <a:rPr lang="en-US" sz="3100" dirty="0">
                <a:solidFill>
                  <a:srgbClr val="000000"/>
                </a:solidFill>
                <a:latin typeface="Libre Franklin Bold"/>
              </a:rPr>
              <a:t>• Verbal or physical abuse</a:t>
            </a:r>
          </a:p>
          <a:p>
            <a:pPr algn="ctr">
              <a:lnSpc>
                <a:spcPts val="3410"/>
              </a:lnSpc>
              <a:spcBef>
                <a:spcPct val="0"/>
              </a:spcBef>
            </a:pPr>
            <a:r>
              <a:rPr lang="en-US" sz="3100" dirty="0">
                <a:solidFill>
                  <a:srgbClr val="000000"/>
                </a:solidFill>
                <a:latin typeface="Libre Franklin Bold"/>
              </a:rPr>
              <a:t>• Restricted or controlled communications</a:t>
            </a:r>
          </a:p>
          <a:p>
            <a:pPr algn="ctr">
              <a:lnSpc>
                <a:spcPts val="3410"/>
              </a:lnSpc>
              <a:spcBef>
                <a:spcPct val="0"/>
              </a:spcBef>
            </a:pPr>
            <a:r>
              <a:rPr lang="en-US" sz="3100" dirty="0">
                <a:solidFill>
                  <a:srgbClr val="000000"/>
                </a:solidFill>
                <a:latin typeface="Libre Franklin Bold"/>
              </a:rPr>
              <a:t>• No freedom of movement </a:t>
            </a:r>
          </a:p>
          <a:p>
            <a:pPr algn="ctr">
              <a:lnSpc>
                <a:spcPts val="3410"/>
              </a:lnSpc>
              <a:spcBef>
                <a:spcPct val="0"/>
              </a:spcBef>
            </a:pPr>
            <a:r>
              <a:rPr lang="en-US" sz="3100" dirty="0">
                <a:solidFill>
                  <a:srgbClr val="000000"/>
                </a:solidFill>
                <a:latin typeface="Libre Franklin Bold"/>
              </a:rPr>
              <a:t>• No control of money, cell phone, or ID</a:t>
            </a:r>
          </a:p>
          <a:p>
            <a:pPr algn="ctr">
              <a:lnSpc>
                <a:spcPts val="3410"/>
              </a:lnSpc>
              <a:spcBef>
                <a:spcPct val="0"/>
              </a:spcBef>
            </a:pPr>
            <a:r>
              <a:rPr lang="en-US" sz="3100" dirty="0">
                <a:solidFill>
                  <a:srgbClr val="000000"/>
                </a:solidFill>
                <a:latin typeface="Libre Franklin Bold"/>
              </a:rPr>
              <a:t>• Exhibits fearful, anxious, or submissive behavior</a:t>
            </a:r>
          </a:p>
          <a:p>
            <a:pPr algn="ctr">
              <a:lnSpc>
                <a:spcPts val="3410"/>
              </a:lnSpc>
              <a:spcBef>
                <a:spcPct val="0"/>
              </a:spcBef>
            </a:pPr>
            <a:r>
              <a:rPr lang="en-US" sz="3100" dirty="0">
                <a:solidFill>
                  <a:srgbClr val="000000"/>
                </a:solidFill>
                <a:latin typeface="Libre Franklin Bold"/>
              </a:rPr>
              <a:t>• Dresses inappropriate- young girls may be dressed to look older</a:t>
            </a:r>
          </a:p>
          <a:p>
            <a:pPr algn="ctr">
              <a:lnSpc>
                <a:spcPts val="3410"/>
              </a:lnSpc>
              <a:spcBef>
                <a:spcPct val="0"/>
              </a:spcBef>
            </a:pPr>
            <a:r>
              <a:rPr lang="en-US" sz="3100" dirty="0">
                <a:solidFill>
                  <a:srgbClr val="000000"/>
                </a:solidFill>
                <a:latin typeface="Libre Franklin Bold"/>
              </a:rPr>
              <a:t>• No knowledge of current or past whereabouts</a:t>
            </a:r>
          </a:p>
          <a:p>
            <a:pPr algn="ctr">
              <a:lnSpc>
                <a:spcPts val="3410"/>
              </a:lnSpc>
              <a:spcBef>
                <a:spcPct val="0"/>
              </a:spcBef>
            </a:pPr>
            <a:r>
              <a:rPr lang="en-US" sz="3100" dirty="0">
                <a:solidFill>
                  <a:srgbClr val="000000"/>
                </a:solidFill>
                <a:latin typeface="Libre Franklin Bold"/>
              </a:rPr>
              <a:t>• Signs of poor hygiene, malnourishment, or fatigue</a:t>
            </a:r>
          </a:p>
        </p:txBody>
      </p:sp>
      <p:sp>
        <p:nvSpPr>
          <p:cNvPr id="15" name="TextBox 15"/>
          <p:cNvSpPr txBox="1"/>
          <p:nvPr/>
        </p:nvSpPr>
        <p:spPr>
          <a:xfrm>
            <a:off x="1113234" y="905441"/>
            <a:ext cx="4046339" cy="650240"/>
          </a:xfrm>
          <a:prstGeom prst="rect">
            <a:avLst/>
          </a:prstGeom>
        </p:spPr>
        <p:txBody>
          <a:bodyPr lIns="0" tIns="0" rIns="0" bIns="0" rtlCol="0" anchor="t">
            <a:spAutoFit/>
          </a:bodyPr>
          <a:lstStyle/>
          <a:p>
            <a:pPr algn="ctr">
              <a:lnSpc>
                <a:spcPts val="5109"/>
              </a:lnSpc>
            </a:pPr>
            <a:r>
              <a:rPr lang="en-US" sz="3649">
                <a:solidFill>
                  <a:srgbClr val="000000"/>
                </a:solidFill>
                <a:latin typeface="SemplicitaPro"/>
              </a:rPr>
              <a:t>General Indicators</a:t>
            </a:r>
          </a:p>
        </p:txBody>
      </p:sp>
      <p:sp>
        <p:nvSpPr>
          <p:cNvPr id="16" name="TextBox 16"/>
          <p:cNvSpPr txBox="1"/>
          <p:nvPr/>
        </p:nvSpPr>
        <p:spPr>
          <a:xfrm>
            <a:off x="6482035" y="2114406"/>
            <a:ext cx="11014286" cy="4103688"/>
          </a:xfrm>
          <a:prstGeom prst="rect">
            <a:avLst/>
          </a:prstGeom>
        </p:spPr>
        <p:txBody>
          <a:bodyPr lIns="0" tIns="0" rIns="0" bIns="0" rtlCol="0" anchor="t">
            <a:spAutoFit/>
          </a:bodyPr>
          <a:lstStyle/>
          <a:p>
            <a:pPr algn="ctr">
              <a:lnSpc>
                <a:spcPts val="3771"/>
              </a:lnSpc>
            </a:pPr>
            <a:endParaRPr dirty="0"/>
          </a:p>
          <a:p>
            <a:pPr algn="ctr">
              <a:lnSpc>
                <a:spcPts val="3613"/>
              </a:lnSpc>
            </a:pPr>
            <a:r>
              <a:rPr lang="en-US" sz="2400" dirty="0">
                <a:solidFill>
                  <a:srgbClr val="000000"/>
                </a:solidFill>
                <a:latin typeface="Libre Franklin Bold"/>
              </a:rPr>
              <a:t>Some of the indicators for identifying possible human trafficking may also suggest that sex work is taking place. If an employee identifies those signs then they should also look for:</a:t>
            </a:r>
          </a:p>
          <a:p>
            <a:pPr algn="ctr">
              <a:lnSpc>
                <a:spcPts val="3613"/>
              </a:lnSpc>
            </a:pPr>
            <a:endParaRPr lang="en-US" sz="1912" dirty="0">
              <a:solidFill>
                <a:srgbClr val="000000"/>
              </a:solidFill>
              <a:latin typeface="Libre Franklin Bold"/>
            </a:endParaRPr>
          </a:p>
          <a:p>
            <a:pPr algn="ctr">
              <a:lnSpc>
                <a:spcPts val="3613"/>
              </a:lnSpc>
            </a:pPr>
            <a:r>
              <a:rPr lang="en-US" sz="2581" dirty="0">
                <a:solidFill>
                  <a:srgbClr val="000000"/>
                </a:solidFill>
                <a:latin typeface="Libre Franklin Bold"/>
              </a:rPr>
              <a:t>• Victim appears to be under some form of control</a:t>
            </a:r>
          </a:p>
          <a:p>
            <a:pPr algn="ctr">
              <a:lnSpc>
                <a:spcPts val="3613"/>
              </a:lnSpc>
            </a:pPr>
            <a:r>
              <a:rPr lang="en-US" sz="2581" dirty="0">
                <a:solidFill>
                  <a:srgbClr val="000000"/>
                </a:solidFill>
                <a:latin typeface="Libre Franklin Bold"/>
              </a:rPr>
              <a:t>• Is not fully consenting to the situation</a:t>
            </a:r>
          </a:p>
          <a:p>
            <a:pPr algn="ctr">
              <a:lnSpc>
                <a:spcPts val="3613"/>
              </a:lnSpc>
            </a:pPr>
            <a:r>
              <a:rPr lang="en-US" sz="2581" dirty="0">
                <a:solidFill>
                  <a:srgbClr val="000000"/>
                </a:solidFill>
                <a:latin typeface="Libre Franklin Bold"/>
              </a:rPr>
              <a:t>• Is under the age of 18</a:t>
            </a:r>
          </a:p>
          <a:p>
            <a:pPr algn="ctr">
              <a:lnSpc>
                <a:spcPts val="3040"/>
              </a:lnSpc>
            </a:pPr>
            <a:endParaRPr lang="en-US" sz="2581" dirty="0">
              <a:solidFill>
                <a:srgbClr val="000000"/>
              </a:solidFill>
              <a:latin typeface="Libre Franklin Bold"/>
            </a:endParaRPr>
          </a:p>
        </p:txBody>
      </p:sp>
      <p:sp>
        <p:nvSpPr>
          <p:cNvPr id="17" name="TextBox 17"/>
          <p:cNvSpPr txBox="1"/>
          <p:nvPr/>
        </p:nvSpPr>
        <p:spPr>
          <a:xfrm>
            <a:off x="7263119" y="6836999"/>
            <a:ext cx="9452119" cy="2538294"/>
          </a:xfrm>
          <a:prstGeom prst="rect">
            <a:avLst/>
          </a:prstGeom>
        </p:spPr>
        <p:txBody>
          <a:bodyPr lIns="0" tIns="0" rIns="0" bIns="0" rtlCol="0" anchor="t">
            <a:spAutoFit/>
          </a:bodyPr>
          <a:lstStyle/>
          <a:p>
            <a:pPr algn="ctr">
              <a:lnSpc>
                <a:spcPts val="2877"/>
              </a:lnSpc>
            </a:pPr>
            <a:r>
              <a:rPr lang="en-US" sz="2615" dirty="0">
                <a:solidFill>
                  <a:srgbClr val="000000"/>
                </a:solidFill>
                <a:latin typeface="Libre Franklin Bold"/>
              </a:rPr>
              <a:t>• Do not rely on physical appearance alone to identify victims - traffickers and victims can be different genders or ages, or wear different styles of clothing</a:t>
            </a:r>
          </a:p>
          <a:p>
            <a:pPr algn="ctr">
              <a:lnSpc>
                <a:spcPts val="2877"/>
              </a:lnSpc>
            </a:pPr>
            <a:endParaRPr lang="en-US" sz="2800" b="1" dirty="0">
              <a:solidFill>
                <a:srgbClr val="000000"/>
              </a:solidFill>
              <a:latin typeface="Libre Franklin Bold"/>
            </a:endParaRPr>
          </a:p>
          <a:p>
            <a:pPr algn="ctr">
              <a:lnSpc>
                <a:spcPts val="2877"/>
              </a:lnSpc>
            </a:pPr>
            <a:r>
              <a:rPr lang="en-US" sz="2800" b="1" dirty="0">
                <a:solidFill>
                  <a:srgbClr val="000000"/>
                </a:solidFill>
                <a:latin typeface="Arimo"/>
              </a:rPr>
              <a:t>• An individual's race or ethnicity, or how it differs from their acquaintance's are not indicators of human trafficking</a:t>
            </a:r>
          </a:p>
          <a:p>
            <a:pPr algn="ctr">
              <a:lnSpc>
                <a:spcPts val="2877"/>
              </a:lnSpc>
              <a:spcBef>
                <a:spcPct val="0"/>
              </a:spcBef>
            </a:pPr>
            <a:endParaRPr lang="en-US" sz="1200" dirty="0">
              <a:solidFill>
                <a:srgbClr val="000000"/>
              </a:solidFill>
              <a:latin typeface="Arim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2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356022" y="2853024"/>
            <a:ext cx="14054819" cy="7882411"/>
          </a:xfrm>
          <a:prstGeom prst="rect">
            <a:avLst/>
          </a:prstGeom>
        </p:spPr>
      </p:pic>
      <p:grpSp>
        <p:nvGrpSpPr>
          <p:cNvPr id="3" name="Group 3"/>
          <p:cNvGrpSpPr/>
          <p:nvPr/>
        </p:nvGrpSpPr>
        <p:grpSpPr>
          <a:xfrm>
            <a:off x="1618601" y="176432"/>
            <a:ext cx="15050798" cy="3888421"/>
            <a:chOff x="0" y="0"/>
            <a:chExt cx="20067731" cy="5184562"/>
          </a:xfrm>
        </p:grpSpPr>
        <p:sp>
          <p:nvSpPr>
            <p:cNvPr id="4" name="TextBox 4"/>
            <p:cNvSpPr txBox="1"/>
            <p:nvPr/>
          </p:nvSpPr>
          <p:spPr>
            <a:xfrm>
              <a:off x="0" y="123825"/>
              <a:ext cx="20067731" cy="1158544"/>
            </a:xfrm>
            <a:prstGeom prst="rect">
              <a:avLst/>
            </a:prstGeom>
          </p:spPr>
          <p:txBody>
            <a:bodyPr lIns="0" tIns="0" rIns="0" bIns="0" rtlCol="0" anchor="t">
              <a:spAutoFit/>
            </a:bodyPr>
            <a:lstStyle/>
            <a:p>
              <a:pPr marL="0" lvl="0" indent="0" algn="ctr">
                <a:lnSpc>
                  <a:spcPts val="6365"/>
                </a:lnSpc>
                <a:spcBef>
                  <a:spcPct val="0"/>
                </a:spcBef>
              </a:pPr>
              <a:r>
                <a:rPr lang="en-US" sz="6365">
                  <a:solidFill>
                    <a:srgbClr val="0B747F"/>
                  </a:solidFill>
                  <a:latin typeface="Bevan"/>
                </a:rPr>
                <a:t>Hotels and Labour Trafficking </a:t>
              </a:r>
            </a:p>
          </p:txBody>
        </p:sp>
        <p:sp>
          <p:nvSpPr>
            <p:cNvPr id="5" name="TextBox 5"/>
            <p:cNvSpPr txBox="1"/>
            <p:nvPr/>
          </p:nvSpPr>
          <p:spPr>
            <a:xfrm>
              <a:off x="0" y="5022926"/>
              <a:ext cx="20067731" cy="530984"/>
            </a:xfrm>
            <a:prstGeom prst="rect">
              <a:avLst/>
            </a:prstGeom>
          </p:spPr>
          <p:txBody>
            <a:bodyPr lIns="0" tIns="0" rIns="0" bIns="0" rtlCol="0" anchor="t">
              <a:spAutoFit/>
            </a:bodyPr>
            <a:lstStyle/>
            <a:p>
              <a:pPr marL="0" lvl="0" indent="0" algn="l">
                <a:lnSpc>
                  <a:spcPts val="3169"/>
                </a:lnSpc>
                <a:spcBef>
                  <a:spcPct val="0"/>
                </a:spcBef>
              </a:pPr>
              <a:endParaRPr/>
            </a:p>
          </p:txBody>
        </p:sp>
      </p:grpSp>
      <p:sp>
        <p:nvSpPr>
          <p:cNvPr id="6" name="TextBox 6"/>
          <p:cNvSpPr txBox="1"/>
          <p:nvPr/>
        </p:nvSpPr>
        <p:spPr>
          <a:xfrm>
            <a:off x="4155911" y="1443456"/>
            <a:ext cx="9976178" cy="1278172"/>
          </a:xfrm>
          <a:prstGeom prst="rect">
            <a:avLst/>
          </a:prstGeom>
        </p:spPr>
        <p:txBody>
          <a:bodyPr lIns="0" tIns="0" rIns="0" bIns="0" rtlCol="0" anchor="t">
            <a:spAutoFit/>
          </a:bodyPr>
          <a:lstStyle/>
          <a:p>
            <a:pPr algn="ctr">
              <a:lnSpc>
                <a:spcPts val="5149"/>
              </a:lnSpc>
            </a:pPr>
            <a:r>
              <a:rPr lang="en-US" sz="3678">
                <a:solidFill>
                  <a:srgbClr val="000000"/>
                </a:solidFill>
                <a:latin typeface="Niveau Grotesk 1"/>
              </a:rPr>
              <a:t>"Last night, I went to bed a slave. Today I wake up a free man."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AD9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2957" r="17926"/>
          <a:stretch>
            <a:fillRect/>
          </a:stretch>
        </p:blipFill>
        <p:spPr>
          <a:xfrm>
            <a:off x="9585465" y="0"/>
            <a:ext cx="8953057" cy="10573414"/>
          </a:xfrm>
          <a:prstGeom prst="rect">
            <a:avLst/>
          </a:prstGeom>
        </p:spPr>
      </p:pic>
      <p:sp>
        <p:nvSpPr>
          <p:cNvPr id="3" name="TextBox 3"/>
          <p:cNvSpPr txBox="1"/>
          <p:nvPr/>
        </p:nvSpPr>
        <p:spPr>
          <a:xfrm>
            <a:off x="474111" y="631809"/>
            <a:ext cx="8824939" cy="689006"/>
          </a:xfrm>
          <a:prstGeom prst="rect">
            <a:avLst/>
          </a:prstGeom>
        </p:spPr>
        <p:txBody>
          <a:bodyPr lIns="0" tIns="0" rIns="0" bIns="0" rtlCol="0" anchor="t">
            <a:spAutoFit/>
          </a:bodyPr>
          <a:lstStyle/>
          <a:p>
            <a:pPr algn="ctr">
              <a:lnSpc>
                <a:spcPts val="5453"/>
              </a:lnSpc>
            </a:pPr>
            <a:r>
              <a:rPr lang="en-US" sz="3895">
                <a:solidFill>
                  <a:srgbClr val="000000"/>
                </a:solidFill>
                <a:latin typeface="SemplicitaPro"/>
              </a:rPr>
              <a:t>The Benefits of Responsible Practices </a:t>
            </a:r>
          </a:p>
        </p:txBody>
      </p:sp>
      <p:sp>
        <p:nvSpPr>
          <p:cNvPr id="4" name="TextBox 4"/>
          <p:cNvSpPr txBox="1"/>
          <p:nvPr/>
        </p:nvSpPr>
        <p:spPr>
          <a:xfrm>
            <a:off x="762000" y="1746844"/>
            <a:ext cx="8537051" cy="8002191"/>
          </a:xfrm>
          <a:prstGeom prst="rect">
            <a:avLst/>
          </a:prstGeom>
        </p:spPr>
        <p:txBody>
          <a:bodyPr wrap="square" lIns="0" tIns="0" rIns="0" bIns="0" rtlCol="0" anchor="t">
            <a:spAutoFit/>
          </a:bodyPr>
          <a:lstStyle/>
          <a:p>
            <a:pPr algn="ctr">
              <a:lnSpc>
                <a:spcPts val="3867"/>
              </a:lnSpc>
              <a:spcBef>
                <a:spcPct val="0"/>
              </a:spcBef>
            </a:pPr>
            <a:r>
              <a:rPr lang="en-US" sz="3515" dirty="0">
                <a:solidFill>
                  <a:srgbClr val="000000"/>
                </a:solidFill>
                <a:latin typeface="Libre Franklin Bold"/>
              </a:rPr>
              <a:t>“I remember when I was working in the Bay Area and on the hotel TV screen,</a:t>
            </a:r>
          </a:p>
          <a:p>
            <a:pPr algn="ctr">
              <a:lnSpc>
                <a:spcPts val="3867"/>
              </a:lnSpc>
              <a:spcBef>
                <a:spcPct val="0"/>
              </a:spcBef>
            </a:pPr>
            <a:r>
              <a:rPr lang="en-US" sz="3515" dirty="0">
                <a:solidFill>
                  <a:srgbClr val="000000"/>
                </a:solidFill>
                <a:latin typeface="Libre Franklin Bold"/>
              </a:rPr>
              <a:t>it kept saying “if you see something, say something” about [reporting a] bomb or something suspicious... So [there should be] something like that [with the trafficking hotline number] in the actual hotel room. Or maybe also</a:t>
            </a:r>
          </a:p>
          <a:p>
            <a:pPr algn="ctr">
              <a:lnSpc>
                <a:spcPts val="3867"/>
              </a:lnSpc>
              <a:spcBef>
                <a:spcPct val="0"/>
              </a:spcBef>
            </a:pPr>
            <a:r>
              <a:rPr lang="en-US" sz="3515" dirty="0">
                <a:solidFill>
                  <a:srgbClr val="000000"/>
                </a:solidFill>
                <a:latin typeface="Libre Franklin Bold"/>
              </a:rPr>
              <a:t>on the bathroom wall, or somewhere inside of a drawer for when they open</a:t>
            </a:r>
          </a:p>
          <a:p>
            <a:pPr algn="ctr">
              <a:lnSpc>
                <a:spcPts val="3867"/>
              </a:lnSpc>
              <a:spcBef>
                <a:spcPct val="0"/>
              </a:spcBef>
            </a:pPr>
            <a:r>
              <a:rPr lang="en-US" sz="3515" dirty="0">
                <a:solidFill>
                  <a:srgbClr val="000000"/>
                </a:solidFill>
                <a:latin typeface="Libre Franklin Bold"/>
              </a:rPr>
              <a:t>it up. If I would have seen something like that all the times that I just got beat up... I mean, I’ve had some</a:t>
            </a:r>
          </a:p>
          <a:p>
            <a:pPr algn="ctr">
              <a:lnSpc>
                <a:spcPts val="3867"/>
              </a:lnSpc>
              <a:spcBef>
                <a:spcPct val="0"/>
              </a:spcBef>
            </a:pPr>
            <a:r>
              <a:rPr lang="en-US" sz="3515" dirty="0">
                <a:solidFill>
                  <a:srgbClr val="000000"/>
                </a:solidFill>
                <a:latin typeface="Libre Franklin Bold"/>
              </a:rPr>
              <a:t>really bad experiences in hotel rooms, and if I had seen something like that I</a:t>
            </a:r>
          </a:p>
          <a:p>
            <a:pPr algn="ctr">
              <a:lnSpc>
                <a:spcPts val="3867"/>
              </a:lnSpc>
              <a:spcBef>
                <a:spcPct val="0"/>
              </a:spcBef>
            </a:pPr>
            <a:r>
              <a:rPr lang="en-US" sz="3515" dirty="0">
                <a:solidFill>
                  <a:srgbClr val="000000"/>
                </a:solidFill>
                <a:latin typeface="Libre Franklin Bold"/>
              </a:rPr>
              <a:t>would have called it.”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357157"/>
            <a:ext cx="19859625" cy="11644157"/>
            <a:chOff x="0" y="0"/>
            <a:chExt cx="4382007" cy="2569272"/>
          </a:xfrm>
        </p:grpSpPr>
        <p:sp>
          <p:nvSpPr>
            <p:cNvPr id="3" name="Freeform 3"/>
            <p:cNvSpPr/>
            <p:nvPr/>
          </p:nvSpPr>
          <p:spPr>
            <a:xfrm>
              <a:off x="0" y="0"/>
              <a:ext cx="4382007" cy="2569272"/>
            </a:xfrm>
            <a:custGeom>
              <a:avLst/>
              <a:gdLst/>
              <a:ahLst/>
              <a:cxnLst/>
              <a:rect l="l" t="t" r="r" b="b"/>
              <a:pathLst>
                <a:path w="4382007" h="2569272">
                  <a:moveTo>
                    <a:pt x="0" y="0"/>
                  </a:moveTo>
                  <a:lnTo>
                    <a:pt x="4382007" y="0"/>
                  </a:lnTo>
                  <a:lnTo>
                    <a:pt x="4382007" y="2569272"/>
                  </a:lnTo>
                  <a:lnTo>
                    <a:pt x="0" y="2569272"/>
                  </a:lnTo>
                  <a:close/>
                </a:path>
              </a:pathLst>
            </a:custGeom>
            <a:solidFill>
              <a:srgbClr val="FFFFFF"/>
            </a:solidFill>
          </p:spPr>
        </p:sp>
      </p:grpSp>
      <p:grpSp>
        <p:nvGrpSpPr>
          <p:cNvPr id="4" name="Group 4"/>
          <p:cNvGrpSpPr/>
          <p:nvPr/>
        </p:nvGrpSpPr>
        <p:grpSpPr>
          <a:xfrm>
            <a:off x="7706553" y="0"/>
            <a:ext cx="10581447" cy="11083351"/>
            <a:chOff x="0" y="0"/>
            <a:chExt cx="3579403" cy="3749183"/>
          </a:xfrm>
        </p:grpSpPr>
        <p:sp>
          <p:nvSpPr>
            <p:cNvPr id="5" name="Freeform 5"/>
            <p:cNvSpPr/>
            <p:nvPr/>
          </p:nvSpPr>
          <p:spPr>
            <a:xfrm>
              <a:off x="0" y="0"/>
              <a:ext cx="3579403" cy="3749183"/>
            </a:xfrm>
            <a:custGeom>
              <a:avLst/>
              <a:gdLst/>
              <a:ahLst/>
              <a:cxnLst/>
              <a:rect l="l" t="t" r="r" b="b"/>
              <a:pathLst>
                <a:path w="3579403" h="3749183">
                  <a:moveTo>
                    <a:pt x="0" y="0"/>
                  </a:moveTo>
                  <a:lnTo>
                    <a:pt x="3579403" y="0"/>
                  </a:lnTo>
                  <a:lnTo>
                    <a:pt x="3579403" y="3749183"/>
                  </a:lnTo>
                  <a:lnTo>
                    <a:pt x="0" y="3749183"/>
                  </a:lnTo>
                  <a:close/>
                </a:path>
              </a:pathLst>
            </a:custGeom>
            <a:solidFill>
              <a:srgbClr val="7AD9C4"/>
            </a:solidFill>
          </p:spPr>
        </p:sp>
      </p:grpSp>
      <p:pic>
        <p:nvPicPr>
          <p:cNvPr id="6" name="Picture 6"/>
          <p:cNvPicPr>
            <a:picLocks noChangeAspect="1"/>
          </p:cNvPicPr>
          <p:nvPr/>
        </p:nvPicPr>
        <p:blipFill>
          <a:blip r:embed="rId3"/>
          <a:srcRect l="7412" r="1941"/>
          <a:stretch>
            <a:fillRect/>
          </a:stretch>
        </p:blipFill>
        <p:spPr>
          <a:xfrm>
            <a:off x="8228372" y="1028700"/>
            <a:ext cx="9324720" cy="82296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9954">
            <a:off x="392350" y="7277397"/>
            <a:ext cx="777132" cy="739246"/>
          </a:xfrm>
          <a:prstGeom prst="rect">
            <a:avLst/>
          </a:prstGeom>
        </p:spPr>
      </p:pic>
      <p:sp>
        <p:nvSpPr>
          <p:cNvPr id="8" name="TextBox 8"/>
          <p:cNvSpPr txBox="1"/>
          <p:nvPr/>
        </p:nvSpPr>
        <p:spPr>
          <a:xfrm>
            <a:off x="780915" y="5513101"/>
            <a:ext cx="5603607" cy="2001647"/>
          </a:xfrm>
          <a:prstGeom prst="rect">
            <a:avLst/>
          </a:prstGeom>
        </p:spPr>
        <p:txBody>
          <a:bodyPr lIns="0" tIns="0" rIns="0" bIns="0" rtlCol="0" anchor="t">
            <a:spAutoFit/>
          </a:bodyPr>
          <a:lstStyle/>
          <a:p>
            <a:pPr>
              <a:lnSpc>
                <a:spcPts val="3904"/>
              </a:lnSpc>
            </a:pPr>
            <a:r>
              <a:rPr lang="en-US" sz="3200">
                <a:solidFill>
                  <a:srgbClr val="000000"/>
                </a:solidFill>
                <a:latin typeface="Roboto"/>
              </a:rPr>
              <a:t>2. Train staff on what to look for and how to respond</a:t>
            </a:r>
          </a:p>
          <a:p>
            <a:pPr>
              <a:lnSpc>
                <a:spcPts val="3904"/>
              </a:lnSpc>
            </a:pPr>
            <a:endParaRPr lang="en-US" sz="3200">
              <a:solidFill>
                <a:srgbClr val="000000"/>
              </a:solidFill>
              <a:latin typeface="Roboto"/>
            </a:endParaRPr>
          </a:p>
          <a:p>
            <a:pPr>
              <a:lnSpc>
                <a:spcPts val="3904"/>
              </a:lnSpc>
            </a:pPr>
            <a:endParaRPr lang="en-US" sz="3200">
              <a:solidFill>
                <a:srgbClr val="000000"/>
              </a:solidFill>
              <a:latin typeface="Roboto"/>
            </a:endParaRPr>
          </a:p>
        </p:txBody>
      </p:sp>
      <p:sp>
        <p:nvSpPr>
          <p:cNvPr id="9" name="TextBox 9"/>
          <p:cNvSpPr txBox="1"/>
          <p:nvPr/>
        </p:nvSpPr>
        <p:spPr>
          <a:xfrm>
            <a:off x="14211300" y="7522541"/>
            <a:ext cx="4319960" cy="449580"/>
          </a:xfrm>
          <a:prstGeom prst="rect">
            <a:avLst/>
          </a:prstGeom>
        </p:spPr>
        <p:txBody>
          <a:bodyPr lIns="0" tIns="0" rIns="0" bIns="0" rtlCol="0" anchor="t">
            <a:spAutoFit/>
          </a:bodyPr>
          <a:lstStyle/>
          <a:p>
            <a:pPr>
              <a:lnSpc>
                <a:spcPts val="3200"/>
              </a:lnSpc>
            </a:pPr>
            <a:endParaRPr/>
          </a:p>
        </p:txBody>
      </p:sp>
      <p:grpSp>
        <p:nvGrpSpPr>
          <p:cNvPr id="10" name="Group 10"/>
          <p:cNvGrpSpPr/>
          <p:nvPr/>
        </p:nvGrpSpPr>
        <p:grpSpPr>
          <a:xfrm>
            <a:off x="780915" y="3036658"/>
            <a:ext cx="6080414" cy="1700776"/>
            <a:chOff x="0" y="0"/>
            <a:chExt cx="8107218" cy="2267701"/>
          </a:xfrm>
        </p:grpSpPr>
        <p:sp>
          <p:nvSpPr>
            <p:cNvPr id="11" name="TextBox 11"/>
            <p:cNvSpPr txBox="1"/>
            <p:nvPr/>
          </p:nvSpPr>
          <p:spPr>
            <a:xfrm>
              <a:off x="0" y="702546"/>
              <a:ext cx="8096689" cy="1345726"/>
            </a:xfrm>
            <a:prstGeom prst="rect">
              <a:avLst/>
            </a:prstGeom>
          </p:spPr>
          <p:txBody>
            <a:bodyPr lIns="0" tIns="0" rIns="0" bIns="0" rtlCol="0" anchor="t">
              <a:spAutoFit/>
            </a:bodyPr>
            <a:lstStyle/>
            <a:p>
              <a:pPr>
                <a:lnSpc>
                  <a:spcPts val="3983"/>
                </a:lnSpc>
              </a:pPr>
              <a:r>
                <a:rPr lang="en-US" sz="3265">
                  <a:solidFill>
                    <a:srgbClr val="000000"/>
                  </a:solidFill>
                  <a:latin typeface="Roboto"/>
                </a:rPr>
                <a:t>1. Formally adopt a company-wide Anti-Trafficking Policy</a:t>
              </a:r>
            </a:p>
          </p:txBody>
        </p:sp>
        <p:sp>
          <p:nvSpPr>
            <p:cNvPr id="12" name="TextBox 12"/>
            <p:cNvSpPr txBox="1"/>
            <p:nvPr/>
          </p:nvSpPr>
          <p:spPr>
            <a:xfrm>
              <a:off x="10530" y="47625"/>
              <a:ext cx="8096689" cy="523679"/>
            </a:xfrm>
            <a:prstGeom prst="rect">
              <a:avLst/>
            </a:prstGeom>
          </p:spPr>
          <p:txBody>
            <a:bodyPr lIns="0" tIns="0" rIns="0" bIns="0" rtlCol="0" anchor="t">
              <a:spAutoFit/>
            </a:bodyPr>
            <a:lstStyle/>
            <a:p>
              <a:pPr>
                <a:lnSpc>
                  <a:spcPts val="2811"/>
                </a:lnSpc>
              </a:pPr>
              <a:endParaRPr/>
            </a:p>
          </p:txBody>
        </p:sp>
      </p:grpSp>
      <p:sp>
        <p:nvSpPr>
          <p:cNvPr id="13" name="TextBox 13"/>
          <p:cNvSpPr txBox="1"/>
          <p:nvPr/>
        </p:nvSpPr>
        <p:spPr>
          <a:xfrm>
            <a:off x="780915" y="432435"/>
            <a:ext cx="7447457" cy="2303780"/>
          </a:xfrm>
          <a:prstGeom prst="rect">
            <a:avLst/>
          </a:prstGeom>
        </p:spPr>
        <p:txBody>
          <a:bodyPr lIns="0" tIns="0" rIns="0" bIns="0" rtlCol="0" anchor="t">
            <a:spAutoFit/>
          </a:bodyPr>
          <a:lstStyle/>
          <a:p>
            <a:pPr>
              <a:lnSpc>
                <a:spcPts val="9230"/>
              </a:lnSpc>
              <a:spcBef>
                <a:spcPct val="0"/>
              </a:spcBef>
            </a:pPr>
            <a:r>
              <a:rPr lang="en-US" sz="7100" spc="-213">
                <a:solidFill>
                  <a:srgbClr val="E46F2D"/>
                </a:solidFill>
                <a:latin typeface="Bevan"/>
              </a:rPr>
              <a:t>How can  hotels help...</a:t>
            </a:r>
          </a:p>
        </p:txBody>
      </p:sp>
      <p:sp>
        <p:nvSpPr>
          <p:cNvPr id="14" name="TextBox 14"/>
          <p:cNvSpPr txBox="1"/>
          <p:nvPr/>
        </p:nvSpPr>
        <p:spPr>
          <a:xfrm>
            <a:off x="6616931" y="5191125"/>
            <a:ext cx="5060719" cy="380853"/>
          </a:xfrm>
          <a:prstGeom prst="rect">
            <a:avLst/>
          </a:prstGeom>
        </p:spPr>
        <p:txBody>
          <a:bodyPr lIns="0" tIns="0" rIns="0" bIns="0" rtlCol="0" anchor="t">
            <a:spAutoFit/>
          </a:bodyPr>
          <a:lstStyle/>
          <a:p>
            <a:pPr>
              <a:lnSpc>
                <a:spcPts val="2811"/>
              </a:lnSpc>
            </a:pPr>
            <a:endParaRPr/>
          </a:p>
        </p:txBody>
      </p:sp>
      <p:sp>
        <p:nvSpPr>
          <p:cNvPr id="15" name="TextBox 15"/>
          <p:cNvSpPr txBox="1"/>
          <p:nvPr/>
        </p:nvSpPr>
        <p:spPr>
          <a:xfrm>
            <a:off x="6616931" y="7522541"/>
            <a:ext cx="5060719" cy="390302"/>
          </a:xfrm>
          <a:prstGeom prst="rect">
            <a:avLst/>
          </a:prstGeom>
        </p:spPr>
        <p:txBody>
          <a:bodyPr lIns="0" tIns="0" rIns="0" bIns="0" rtlCol="0" anchor="t">
            <a:spAutoFit/>
          </a:bodyPr>
          <a:lstStyle/>
          <a:p>
            <a:pPr>
              <a:lnSpc>
                <a:spcPts val="2811"/>
              </a:lnSpc>
            </a:pPr>
            <a:endParaRPr/>
          </a:p>
        </p:txBody>
      </p:sp>
      <p:sp>
        <p:nvSpPr>
          <p:cNvPr id="16" name="TextBox 16"/>
          <p:cNvSpPr txBox="1"/>
          <p:nvPr/>
        </p:nvSpPr>
        <p:spPr>
          <a:xfrm>
            <a:off x="12712931" y="5484455"/>
            <a:ext cx="5060719" cy="380853"/>
          </a:xfrm>
          <a:prstGeom prst="rect">
            <a:avLst/>
          </a:prstGeom>
        </p:spPr>
        <p:txBody>
          <a:bodyPr lIns="0" tIns="0" rIns="0" bIns="0" rtlCol="0" anchor="t">
            <a:spAutoFit/>
          </a:bodyPr>
          <a:lstStyle/>
          <a:p>
            <a:pPr>
              <a:lnSpc>
                <a:spcPts val="2811"/>
              </a:lnSpc>
            </a:pPr>
            <a:endParaRPr/>
          </a:p>
        </p:txBody>
      </p:sp>
      <p:sp>
        <p:nvSpPr>
          <p:cNvPr id="17" name="TextBox 17"/>
          <p:cNvSpPr txBox="1"/>
          <p:nvPr/>
        </p:nvSpPr>
        <p:spPr>
          <a:xfrm>
            <a:off x="12712931" y="7532066"/>
            <a:ext cx="5060719" cy="380853"/>
          </a:xfrm>
          <a:prstGeom prst="rect">
            <a:avLst/>
          </a:prstGeom>
        </p:spPr>
        <p:txBody>
          <a:bodyPr lIns="0" tIns="0" rIns="0" bIns="0" rtlCol="0" anchor="t">
            <a:spAutoFit/>
          </a:bodyPr>
          <a:lstStyle/>
          <a:p>
            <a:pPr>
              <a:lnSpc>
                <a:spcPts val="2811"/>
              </a:lnSpc>
            </a:pPr>
            <a:endParaRPr/>
          </a:p>
        </p:txBody>
      </p:sp>
      <p:sp>
        <p:nvSpPr>
          <p:cNvPr id="18" name="TextBox 18"/>
          <p:cNvSpPr txBox="1"/>
          <p:nvPr/>
        </p:nvSpPr>
        <p:spPr>
          <a:xfrm>
            <a:off x="1115176" y="7057711"/>
            <a:ext cx="4935086" cy="1207789"/>
          </a:xfrm>
          <a:prstGeom prst="rect">
            <a:avLst/>
          </a:prstGeom>
        </p:spPr>
        <p:txBody>
          <a:bodyPr lIns="0" tIns="0" rIns="0" bIns="0" rtlCol="0" anchor="t">
            <a:spAutoFit/>
          </a:bodyPr>
          <a:lstStyle/>
          <a:p>
            <a:pPr algn="ctr">
              <a:lnSpc>
                <a:spcPts val="4644"/>
              </a:lnSpc>
            </a:pPr>
            <a:r>
              <a:rPr lang="en-US" sz="3317">
                <a:solidFill>
                  <a:srgbClr val="000000"/>
                </a:solidFill>
                <a:latin typeface="Calibri"/>
              </a:rPr>
              <a:t>Contact EFryNB for follow-up training at your facility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07771" y="0"/>
            <a:ext cx="11472241" cy="10287000"/>
            <a:chOff x="0" y="0"/>
            <a:chExt cx="3880733" cy="3479800"/>
          </a:xfrm>
        </p:grpSpPr>
        <p:sp>
          <p:nvSpPr>
            <p:cNvPr id="3" name="Freeform 3"/>
            <p:cNvSpPr/>
            <p:nvPr/>
          </p:nvSpPr>
          <p:spPr>
            <a:xfrm>
              <a:off x="0" y="0"/>
              <a:ext cx="3880733" cy="3479800"/>
            </a:xfrm>
            <a:custGeom>
              <a:avLst/>
              <a:gdLst/>
              <a:ahLst/>
              <a:cxnLst/>
              <a:rect l="l" t="t" r="r" b="b"/>
              <a:pathLst>
                <a:path w="3880733" h="3479800">
                  <a:moveTo>
                    <a:pt x="0" y="0"/>
                  </a:moveTo>
                  <a:lnTo>
                    <a:pt x="3880733" y="0"/>
                  </a:lnTo>
                  <a:lnTo>
                    <a:pt x="3880733" y="3479800"/>
                  </a:lnTo>
                  <a:lnTo>
                    <a:pt x="0" y="3479800"/>
                  </a:lnTo>
                  <a:close/>
                </a:path>
              </a:pathLst>
            </a:custGeom>
            <a:solidFill>
              <a:srgbClr val="0B747F"/>
            </a:solidFill>
          </p:spPr>
        </p:sp>
      </p:grpSp>
      <p:pic>
        <p:nvPicPr>
          <p:cNvPr id="4" name="Picture 4"/>
          <p:cNvPicPr>
            <a:picLocks noChangeAspect="1"/>
          </p:cNvPicPr>
          <p:nvPr/>
        </p:nvPicPr>
        <p:blipFill>
          <a:blip r:embed="rId3"/>
          <a:srcRect l="12193" r="12193"/>
          <a:stretch>
            <a:fillRect/>
          </a:stretch>
        </p:blipFill>
        <p:spPr>
          <a:xfrm>
            <a:off x="8217557" y="1028700"/>
            <a:ext cx="9339917" cy="8229600"/>
          </a:xfrm>
          <a:prstGeom prst="rect">
            <a:avLst/>
          </a:prstGeom>
        </p:spPr>
      </p:pic>
      <p:pic>
        <p:nvPicPr>
          <p:cNvPr id="5" name="Picture 5"/>
          <p:cNvPicPr>
            <a:picLocks noChangeAspect="1"/>
          </p:cNvPicPr>
          <p:nvPr/>
        </p:nvPicPr>
        <p:blipFill>
          <a:blip r:embed="rId4"/>
          <a:srcRect/>
          <a:stretch>
            <a:fillRect/>
          </a:stretch>
        </p:blipFill>
        <p:spPr>
          <a:xfrm>
            <a:off x="989734" y="6340135"/>
            <a:ext cx="5565035" cy="2918165"/>
          </a:xfrm>
          <a:prstGeom prst="rect">
            <a:avLst/>
          </a:prstGeom>
        </p:spPr>
      </p:pic>
      <p:sp>
        <p:nvSpPr>
          <p:cNvPr id="6" name="TextBox 6"/>
          <p:cNvSpPr txBox="1"/>
          <p:nvPr/>
        </p:nvSpPr>
        <p:spPr>
          <a:xfrm>
            <a:off x="724364" y="2234325"/>
            <a:ext cx="5683363" cy="379388"/>
          </a:xfrm>
          <a:prstGeom prst="rect">
            <a:avLst/>
          </a:prstGeom>
        </p:spPr>
        <p:txBody>
          <a:bodyPr lIns="0" tIns="0" rIns="0" bIns="0" rtlCol="0" anchor="t">
            <a:spAutoFit/>
          </a:bodyPr>
          <a:lstStyle/>
          <a:p>
            <a:pPr>
              <a:lnSpc>
                <a:spcPts val="2811"/>
              </a:lnSpc>
            </a:pPr>
            <a:endParaRPr/>
          </a:p>
        </p:txBody>
      </p:sp>
      <p:grpSp>
        <p:nvGrpSpPr>
          <p:cNvPr id="7" name="Group 7"/>
          <p:cNvGrpSpPr/>
          <p:nvPr/>
        </p:nvGrpSpPr>
        <p:grpSpPr>
          <a:xfrm>
            <a:off x="989734" y="2400207"/>
            <a:ext cx="5690755" cy="2210486"/>
            <a:chOff x="0" y="0"/>
            <a:chExt cx="7587673" cy="2947315"/>
          </a:xfrm>
        </p:grpSpPr>
        <p:sp>
          <p:nvSpPr>
            <p:cNvPr id="8" name="TextBox 8"/>
            <p:cNvSpPr txBox="1"/>
            <p:nvPr/>
          </p:nvSpPr>
          <p:spPr>
            <a:xfrm>
              <a:off x="0" y="700593"/>
              <a:ext cx="7577818" cy="2027292"/>
            </a:xfrm>
            <a:prstGeom prst="rect">
              <a:avLst/>
            </a:prstGeom>
          </p:spPr>
          <p:txBody>
            <a:bodyPr lIns="0" tIns="0" rIns="0" bIns="0" rtlCol="0" anchor="t">
              <a:spAutoFit/>
            </a:bodyPr>
            <a:lstStyle/>
            <a:p>
              <a:pPr>
                <a:lnSpc>
                  <a:spcPts val="3983"/>
                </a:lnSpc>
              </a:pPr>
              <a:r>
                <a:rPr lang="en-US" sz="3265">
                  <a:solidFill>
                    <a:srgbClr val="000000"/>
                  </a:solidFill>
                  <a:latin typeface="Roboto"/>
                </a:rPr>
                <a:t>4.  Establish a response plan involving a safe reporting mechanism </a:t>
              </a:r>
            </a:p>
          </p:txBody>
        </p:sp>
        <p:sp>
          <p:nvSpPr>
            <p:cNvPr id="9" name="TextBox 9"/>
            <p:cNvSpPr txBox="1"/>
            <p:nvPr/>
          </p:nvSpPr>
          <p:spPr>
            <a:xfrm>
              <a:off x="9855" y="47625"/>
              <a:ext cx="7577818" cy="521726"/>
            </a:xfrm>
            <a:prstGeom prst="rect">
              <a:avLst/>
            </a:prstGeom>
          </p:spPr>
          <p:txBody>
            <a:bodyPr lIns="0" tIns="0" rIns="0" bIns="0" rtlCol="0" anchor="t">
              <a:spAutoFit/>
            </a:bodyPr>
            <a:lstStyle/>
            <a:p>
              <a:pPr>
                <a:lnSpc>
                  <a:spcPts val="2811"/>
                </a:lnSpc>
              </a:pPr>
              <a:endParaRPr/>
            </a:p>
          </p:txBody>
        </p:sp>
      </p:grpSp>
      <p:grpSp>
        <p:nvGrpSpPr>
          <p:cNvPr id="10" name="Group 10"/>
          <p:cNvGrpSpPr/>
          <p:nvPr/>
        </p:nvGrpSpPr>
        <p:grpSpPr>
          <a:xfrm>
            <a:off x="1028700" y="1028700"/>
            <a:ext cx="5690755" cy="1705661"/>
            <a:chOff x="0" y="0"/>
            <a:chExt cx="7587673" cy="2274215"/>
          </a:xfrm>
        </p:grpSpPr>
        <p:sp>
          <p:nvSpPr>
            <p:cNvPr id="11" name="TextBox 11"/>
            <p:cNvSpPr txBox="1"/>
            <p:nvPr/>
          </p:nvSpPr>
          <p:spPr>
            <a:xfrm>
              <a:off x="0" y="700593"/>
              <a:ext cx="7577818" cy="1354192"/>
            </a:xfrm>
            <a:prstGeom prst="rect">
              <a:avLst/>
            </a:prstGeom>
          </p:spPr>
          <p:txBody>
            <a:bodyPr lIns="0" tIns="0" rIns="0" bIns="0" rtlCol="0" anchor="t">
              <a:spAutoFit/>
            </a:bodyPr>
            <a:lstStyle/>
            <a:p>
              <a:pPr>
                <a:lnSpc>
                  <a:spcPts val="3983"/>
                </a:lnSpc>
              </a:pPr>
              <a:r>
                <a:rPr lang="en-US" sz="3265">
                  <a:solidFill>
                    <a:srgbClr val="000000"/>
                  </a:solidFill>
                  <a:latin typeface="Roboto"/>
                </a:rPr>
                <a:t>3.  Hotel Points Donations and Local Shelter Support</a:t>
              </a:r>
            </a:p>
          </p:txBody>
        </p:sp>
        <p:sp>
          <p:nvSpPr>
            <p:cNvPr id="12" name="TextBox 12"/>
            <p:cNvSpPr txBox="1"/>
            <p:nvPr/>
          </p:nvSpPr>
          <p:spPr>
            <a:xfrm>
              <a:off x="9855" y="47625"/>
              <a:ext cx="7577818" cy="521726"/>
            </a:xfrm>
            <a:prstGeom prst="rect">
              <a:avLst/>
            </a:prstGeom>
          </p:spPr>
          <p:txBody>
            <a:bodyPr lIns="0" tIns="0" rIns="0" bIns="0" rtlCol="0" anchor="t">
              <a:spAutoFit/>
            </a:bodyPr>
            <a:lstStyle/>
            <a:p>
              <a:pPr>
                <a:lnSpc>
                  <a:spcPts val="2811"/>
                </a:lnSpc>
              </a:pPr>
              <a:endParaRPr/>
            </a:p>
          </p:txBody>
        </p:sp>
      </p:grpSp>
      <p:grpSp>
        <p:nvGrpSpPr>
          <p:cNvPr id="13" name="Group 13"/>
          <p:cNvGrpSpPr/>
          <p:nvPr/>
        </p:nvGrpSpPr>
        <p:grpSpPr>
          <a:xfrm>
            <a:off x="1028700" y="4313486"/>
            <a:ext cx="5651789" cy="2715311"/>
            <a:chOff x="0" y="0"/>
            <a:chExt cx="7535718" cy="3620415"/>
          </a:xfrm>
        </p:grpSpPr>
        <p:sp>
          <p:nvSpPr>
            <p:cNvPr id="14" name="TextBox 14"/>
            <p:cNvSpPr txBox="1"/>
            <p:nvPr/>
          </p:nvSpPr>
          <p:spPr>
            <a:xfrm>
              <a:off x="0" y="700593"/>
              <a:ext cx="7525931" cy="2700392"/>
            </a:xfrm>
            <a:prstGeom prst="rect">
              <a:avLst/>
            </a:prstGeom>
          </p:spPr>
          <p:txBody>
            <a:bodyPr lIns="0" tIns="0" rIns="0" bIns="0" rtlCol="0" anchor="t">
              <a:spAutoFit/>
            </a:bodyPr>
            <a:lstStyle/>
            <a:p>
              <a:pPr>
                <a:lnSpc>
                  <a:spcPts val="3983"/>
                </a:lnSpc>
              </a:pPr>
              <a:r>
                <a:rPr lang="en-US" sz="3265">
                  <a:solidFill>
                    <a:srgbClr val="000000"/>
                  </a:solidFill>
                  <a:latin typeface="Roboto"/>
                </a:rPr>
                <a:t>5. Post the Canadian Human Trafficking Hotline  </a:t>
              </a:r>
            </a:p>
            <a:p>
              <a:pPr>
                <a:lnSpc>
                  <a:spcPts val="3983"/>
                </a:lnSpc>
              </a:pPr>
              <a:r>
                <a:rPr lang="en-US" sz="3265">
                  <a:solidFill>
                    <a:srgbClr val="000000"/>
                  </a:solidFill>
                  <a:latin typeface="Roboto Bold"/>
                </a:rPr>
                <a:t>1-833-900-1010. </a:t>
              </a:r>
              <a:r>
                <a:rPr lang="en-US" sz="3265">
                  <a:solidFill>
                    <a:srgbClr val="000000"/>
                  </a:solidFill>
                  <a:latin typeface="Roboto"/>
                </a:rPr>
                <a:t> 24/7 with more than 200 languages. </a:t>
              </a:r>
            </a:p>
          </p:txBody>
        </p:sp>
        <p:sp>
          <p:nvSpPr>
            <p:cNvPr id="15" name="TextBox 15"/>
            <p:cNvSpPr txBox="1"/>
            <p:nvPr/>
          </p:nvSpPr>
          <p:spPr>
            <a:xfrm>
              <a:off x="9787" y="47625"/>
              <a:ext cx="7525931" cy="521726"/>
            </a:xfrm>
            <a:prstGeom prst="rect">
              <a:avLst/>
            </a:prstGeom>
          </p:spPr>
          <p:txBody>
            <a:bodyPr lIns="0" tIns="0" rIns="0" bIns="0" rtlCol="0" anchor="t">
              <a:spAutoFit/>
            </a:bodyPr>
            <a:lstStyle/>
            <a:p>
              <a:pPr>
                <a:lnSpc>
                  <a:spcPts val="2811"/>
                </a:lnSpc>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818" r="6818"/>
          <a:stretch>
            <a:fillRect/>
          </a:stretch>
        </p:blipFill>
        <p:spPr>
          <a:xfrm>
            <a:off x="9403802" y="0"/>
            <a:ext cx="8884198"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21701" y="8323044"/>
            <a:ext cx="1772520" cy="1624071"/>
          </a:xfrm>
          <a:prstGeom prst="rect">
            <a:avLst/>
          </a:prstGeom>
        </p:spPr>
      </p:pic>
      <p:sp>
        <p:nvSpPr>
          <p:cNvPr id="4" name="TextBox 4"/>
          <p:cNvSpPr txBox="1"/>
          <p:nvPr/>
        </p:nvSpPr>
        <p:spPr>
          <a:xfrm>
            <a:off x="1028700" y="2104135"/>
            <a:ext cx="7758522" cy="7468630"/>
          </a:xfrm>
          <a:prstGeom prst="rect">
            <a:avLst/>
          </a:prstGeom>
        </p:spPr>
        <p:txBody>
          <a:bodyPr lIns="0" tIns="0" rIns="0" bIns="0" rtlCol="0" anchor="t">
            <a:spAutoFit/>
          </a:bodyPr>
          <a:lstStyle/>
          <a:p>
            <a:pPr algn="ctr">
              <a:lnSpc>
                <a:spcPts val="9708"/>
              </a:lnSpc>
            </a:pPr>
            <a:r>
              <a:rPr lang="en-US" sz="6934">
                <a:solidFill>
                  <a:srgbClr val="000000"/>
                </a:solidFill>
                <a:latin typeface="Calibri"/>
              </a:rPr>
              <a:t>• Automatic recording, French or English </a:t>
            </a:r>
          </a:p>
          <a:p>
            <a:pPr algn="ctr">
              <a:lnSpc>
                <a:spcPts val="9708"/>
              </a:lnSpc>
            </a:pPr>
            <a:r>
              <a:rPr lang="en-US" sz="6934">
                <a:solidFill>
                  <a:srgbClr val="000000"/>
                </a:solidFill>
                <a:latin typeface="Arimo"/>
              </a:rPr>
              <a:t>• Is it an emergency</a:t>
            </a:r>
          </a:p>
          <a:p>
            <a:pPr algn="ctr">
              <a:lnSpc>
                <a:spcPts val="9708"/>
              </a:lnSpc>
            </a:pPr>
            <a:r>
              <a:rPr lang="en-US" sz="6934">
                <a:solidFill>
                  <a:srgbClr val="000000"/>
                </a:solidFill>
                <a:latin typeface="Arimo"/>
              </a:rPr>
              <a:t>• All other requests</a:t>
            </a:r>
          </a:p>
          <a:p>
            <a:pPr algn="ctr">
              <a:lnSpc>
                <a:spcPts val="10128"/>
              </a:lnSpc>
            </a:pPr>
            <a:endParaRPr lang="en-US" sz="6934">
              <a:solidFill>
                <a:srgbClr val="000000"/>
              </a:solidFill>
              <a:latin typeface="Arimo"/>
            </a:endParaRPr>
          </a:p>
        </p:txBody>
      </p:sp>
      <p:sp>
        <p:nvSpPr>
          <p:cNvPr id="5" name="TextBox 5"/>
          <p:cNvSpPr txBox="1"/>
          <p:nvPr/>
        </p:nvSpPr>
        <p:spPr>
          <a:xfrm>
            <a:off x="501437" y="606009"/>
            <a:ext cx="8141125" cy="1259835"/>
          </a:xfrm>
          <a:prstGeom prst="rect">
            <a:avLst/>
          </a:prstGeom>
        </p:spPr>
        <p:txBody>
          <a:bodyPr lIns="0" tIns="0" rIns="0" bIns="0" rtlCol="0" anchor="t">
            <a:spAutoFit/>
          </a:bodyPr>
          <a:lstStyle/>
          <a:p>
            <a:pPr algn="ctr">
              <a:lnSpc>
                <a:spcPts val="9835"/>
              </a:lnSpc>
            </a:pPr>
            <a:r>
              <a:rPr lang="en-US" sz="7025">
                <a:solidFill>
                  <a:srgbClr val="000000"/>
                </a:solidFill>
                <a:latin typeface="SemplicitaPro"/>
              </a:rPr>
              <a:t>Calling the Hotline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041571" y="0"/>
            <a:ext cx="12246429" cy="10287000"/>
          </a:xfrm>
          <a:prstGeom prst="rect">
            <a:avLst/>
          </a:prstGeom>
        </p:spPr>
      </p:pic>
      <p:sp>
        <p:nvSpPr>
          <p:cNvPr id="3" name="TextBox 3"/>
          <p:cNvSpPr txBox="1"/>
          <p:nvPr/>
        </p:nvSpPr>
        <p:spPr>
          <a:xfrm>
            <a:off x="61359" y="1409700"/>
            <a:ext cx="5980212" cy="633730"/>
          </a:xfrm>
          <a:prstGeom prst="rect">
            <a:avLst/>
          </a:prstGeom>
        </p:spPr>
        <p:txBody>
          <a:bodyPr lIns="0" tIns="0" rIns="0" bIns="0" rtlCol="0" anchor="t">
            <a:spAutoFit/>
          </a:bodyPr>
          <a:lstStyle/>
          <a:p>
            <a:pPr algn="ctr">
              <a:lnSpc>
                <a:spcPts val="4969"/>
              </a:lnSpc>
            </a:pPr>
            <a:r>
              <a:rPr lang="en-US" sz="3549" dirty="0">
                <a:solidFill>
                  <a:srgbClr val="000000"/>
                </a:solidFill>
                <a:latin typeface="SemplicitaPro"/>
              </a:rPr>
              <a:t>Truckers Against Trafficking</a:t>
            </a:r>
          </a:p>
        </p:txBody>
      </p:sp>
      <p:sp>
        <p:nvSpPr>
          <p:cNvPr id="4" name="TextBox 4"/>
          <p:cNvSpPr txBox="1"/>
          <p:nvPr/>
        </p:nvSpPr>
        <p:spPr>
          <a:xfrm>
            <a:off x="268788" y="3234908"/>
            <a:ext cx="5620773" cy="3817184"/>
          </a:xfrm>
          <a:prstGeom prst="rect">
            <a:avLst/>
          </a:prstGeom>
        </p:spPr>
        <p:txBody>
          <a:bodyPr lIns="0" tIns="0" rIns="0" bIns="0" rtlCol="0" anchor="t">
            <a:spAutoFit/>
          </a:bodyPr>
          <a:lstStyle/>
          <a:p>
            <a:pPr algn="ctr">
              <a:lnSpc>
                <a:spcPts val="3097"/>
              </a:lnSpc>
              <a:spcBef>
                <a:spcPct val="0"/>
              </a:spcBef>
            </a:pPr>
            <a:r>
              <a:rPr lang="en-US" sz="2815" dirty="0">
                <a:solidFill>
                  <a:srgbClr val="000000"/>
                </a:solidFill>
                <a:latin typeface="Libre Franklin Bold"/>
              </a:rPr>
              <a:t>Offers training opportunities for those in the transportation industry  - such as busses, trucking, highway enforcement, weigh stations, </a:t>
            </a:r>
            <a:r>
              <a:rPr lang="en-US" sz="2815" dirty="0" err="1">
                <a:solidFill>
                  <a:srgbClr val="000000"/>
                </a:solidFill>
                <a:latin typeface="Libre Franklin Bold"/>
              </a:rPr>
              <a:t>ect</a:t>
            </a:r>
            <a:r>
              <a:rPr lang="en-US" sz="2815" dirty="0">
                <a:solidFill>
                  <a:srgbClr val="000000"/>
                </a:solidFill>
                <a:latin typeface="Libre Franklin Bold"/>
              </a:rPr>
              <a:t>. </a:t>
            </a:r>
          </a:p>
          <a:p>
            <a:pPr algn="ctr">
              <a:lnSpc>
                <a:spcPts val="3097"/>
              </a:lnSpc>
              <a:spcBef>
                <a:spcPct val="0"/>
              </a:spcBef>
            </a:pPr>
            <a:endParaRPr lang="en-US" sz="2815" dirty="0">
              <a:solidFill>
                <a:srgbClr val="000000"/>
              </a:solidFill>
              <a:latin typeface="Libre Franklin Bold"/>
            </a:endParaRPr>
          </a:p>
          <a:p>
            <a:pPr algn="ctr">
              <a:lnSpc>
                <a:spcPts val="3097"/>
              </a:lnSpc>
              <a:spcBef>
                <a:spcPct val="0"/>
              </a:spcBef>
            </a:pPr>
            <a:endParaRPr lang="en-US" sz="2815" dirty="0">
              <a:solidFill>
                <a:srgbClr val="000000"/>
              </a:solidFill>
              <a:latin typeface="Libre Franklin Bold"/>
            </a:endParaRPr>
          </a:p>
          <a:p>
            <a:pPr algn="ctr">
              <a:lnSpc>
                <a:spcPts val="3097"/>
              </a:lnSpc>
              <a:spcBef>
                <a:spcPct val="0"/>
              </a:spcBef>
            </a:pPr>
            <a:r>
              <a:rPr lang="en-US" sz="2815" dirty="0">
                <a:solidFill>
                  <a:srgbClr val="000000"/>
                </a:solidFill>
                <a:latin typeface="Libre Franklin Bold"/>
              </a:rPr>
              <a:t>Check out their website for more information and resources! </a:t>
            </a:r>
          </a:p>
          <a:p>
            <a:pPr algn="ctr">
              <a:lnSpc>
                <a:spcPts val="3097"/>
              </a:lnSpc>
              <a:spcBef>
                <a:spcPct val="0"/>
              </a:spcBef>
            </a:pPr>
            <a:endParaRPr lang="en-US" sz="2815" dirty="0">
              <a:solidFill>
                <a:srgbClr val="000000"/>
              </a:solidFill>
              <a:latin typeface="Libre Franklin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24364" y="2234325"/>
            <a:ext cx="5683363" cy="379388"/>
          </a:xfrm>
          <a:prstGeom prst="rect">
            <a:avLst/>
          </a:prstGeom>
        </p:spPr>
        <p:txBody>
          <a:bodyPr lIns="0" tIns="0" rIns="0" bIns="0" rtlCol="0" anchor="t">
            <a:spAutoFit/>
          </a:bodyPr>
          <a:lstStyle/>
          <a:p>
            <a:pPr>
              <a:lnSpc>
                <a:spcPts val="2811"/>
              </a:lnSpc>
            </a:pPr>
            <a:endParaRPr/>
          </a:p>
        </p:txBody>
      </p:sp>
      <p:grpSp>
        <p:nvGrpSpPr>
          <p:cNvPr id="3" name="Group 3"/>
          <p:cNvGrpSpPr/>
          <p:nvPr/>
        </p:nvGrpSpPr>
        <p:grpSpPr>
          <a:xfrm>
            <a:off x="1234793" y="825595"/>
            <a:ext cx="14572982" cy="9180198"/>
            <a:chOff x="0" y="0"/>
            <a:chExt cx="19430643" cy="12240264"/>
          </a:xfrm>
        </p:grpSpPr>
        <p:sp>
          <p:nvSpPr>
            <p:cNvPr id="4" name="TextBox 4"/>
            <p:cNvSpPr txBox="1"/>
            <p:nvPr/>
          </p:nvSpPr>
          <p:spPr>
            <a:xfrm>
              <a:off x="0" y="963823"/>
              <a:ext cx="19405407" cy="10976748"/>
            </a:xfrm>
            <a:prstGeom prst="rect">
              <a:avLst/>
            </a:prstGeom>
          </p:spPr>
          <p:txBody>
            <a:bodyPr lIns="0" tIns="0" rIns="0" bIns="0" rtlCol="0" anchor="t">
              <a:spAutoFit/>
            </a:bodyPr>
            <a:lstStyle/>
            <a:p>
              <a:pPr>
                <a:lnSpc>
                  <a:spcPts val="5440"/>
                </a:lnSpc>
              </a:pPr>
              <a:endParaRPr/>
            </a:p>
            <a:p>
              <a:pPr>
                <a:lnSpc>
                  <a:spcPts val="5440"/>
                </a:lnSpc>
              </a:pPr>
              <a:endParaRPr/>
            </a:p>
            <a:p>
              <a:pPr>
                <a:lnSpc>
                  <a:spcPts val="5440"/>
                </a:lnSpc>
              </a:pPr>
              <a:r>
                <a:rPr lang="en-US" sz="4459">
                  <a:solidFill>
                    <a:srgbClr val="000000"/>
                  </a:solidFill>
                  <a:latin typeface="Roboto Bold"/>
                </a:rPr>
                <a:t>Aubrey Heber </a:t>
              </a:r>
            </a:p>
            <a:p>
              <a:pPr>
                <a:lnSpc>
                  <a:spcPts val="5440"/>
                </a:lnSpc>
              </a:pPr>
              <a:r>
                <a:rPr lang="en-US" sz="4459">
                  <a:solidFill>
                    <a:srgbClr val="000000"/>
                  </a:solidFill>
                  <a:latin typeface="Roboto"/>
                </a:rPr>
                <a:t>Community Outreach Support Worker</a:t>
              </a:r>
            </a:p>
            <a:p>
              <a:pPr>
                <a:lnSpc>
                  <a:spcPts val="5440"/>
                </a:lnSpc>
              </a:pPr>
              <a:r>
                <a:rPr lang="en-US" sz="4459">
                  <a:solidFill>
                    <a:srgbClr val="000000"/>
                  </a:solidFill>
                  <a:latin typeface="Roboto"/>
                </a:rPr>
                <a:t>Its My Life Project</a:t>
              </a:r>
            </a:p>
            <a:p>
              <a:pPr>
                <a:lnSpc>
                  <a:spcPts val="5440"/>
                </a:lnSpc>
              </a:pPr>
              <a:r>
                <a:rPr lang="en-US" sz="4459">
                  <a:solidFill>
                    <a:srgbClr val="000000"/>
                  </a:solidFill>
                  <a:latin typeface="Roboto"/>
                </a:rPr>
                <a:t>EFryNB</a:t>
              </a:r>
            </a:p>
            <a:p>
              <a:pPr>
                <a:lnSpc>
                  <a:spcPts val="5440"/>
                </a:lnSpc>
              </a:pPr>
              <a:r>
                <a:rPr lang="en-US" sz="4459">
                  <a:solidFill>
                    <a:srgbClr val="000000"/>
                  </a:solidFill>
                  <a:latin typeface="Roboto"/>
                </a:rPr>
                <a:t>506-635-8851 (office)</a:t>
              </a:r>
            </a:p>
            <a:p>
              <a:pPr>
                <a:lnSpc>
                  <a:spcPts val="5440"/>
                </a:lnSpc>
              </a:pPr>
              <a:r>
                <a:rPr lang="en-US" sz="4459">
                  <a:solidFill>
                    <a:srgbClr val="0082C9"/>
                  </a:solidFill>
                  <a:latin typeface="Roboto"/>
                </a:rPr>
                <a:t>aubrey.heber@efrynb.ca</a:t>
              </a:r>
              <a:r>
                <a:rPr lang="en-US" sz="4459">
                  <a:solidFill>
                    <a:srgbClr val="000000"/>
                  </a:solidFill>
                  <a:latin typeface="Roboto"/>
                </a:rPr>
                <a:t> </a:t>
              </a:r>
            </a:p>
            <a:p>
              <a:pPr>
                <a:lnSpc>
                  <a:spcPts val="5440"/>
                </a:lnSpc>
              </a:pPr>
              <a:endParaRPr lang="en-US" sz="4459">
                <a:solidFill>
                  <a:srgbClr val="000000"/>
                </a:solidFill>
                <a:latin typeface="Roboto"/>
              </a:endParaRPr>
            </a:p>
            <a:p>
              <a:pPr>
                <a:lnSpc>
                  <a:spcPts val="5440"/>
                </a:lnSpc>
              </a:pPr>
              <a:endParaRPr lang="en-US" sz="4459">
                <a:solidFill>
                  <a:srgbClr val="000000"/>
                </a:solidFill>
                <a:latin typeface="Roboto"/>
              </a:endParaRPr>
            </a:p>
            <a:p>
              <a:pPr>
                <a:lnSpc>
                  <a:spcPts val="5440"/>
                </a:lnSpc>
              </a:pPr>
              <a:endParaRPr lang="en-US" sz="4459">
                <a:solidFill>
                  <a:srgbClr val="000000"/>
                </a:solidFill>
                <a:latin typeface="Roboto"/>
              </a:endParaRPr>
            </a:p>
            <a:p>
              <a:pPr>
                <a:lnSpc>
                  <a:spcPts val="5440"/>
                </a:lnSpc>
              </a:pPr>
              <a:endParaRPr lang="en-US" sz="4459">
                <a:solidFill>
                  <a:srgbClr val="000000"/>
                </a:solidFill>
                <a:latin typeface="Roboto"/>
              </a:endParaRPr>
            </a:p>
          </p:txBody>
        </p:sp>
        <p:sp>
          <p:nvSpPr>
            <p:cNvPr id="5" name="TextBox 5"/>
            <p:cNvSpPr txBox="1"/>
            <p:nvPr/>
          </p:nvSpPr>
          <p:spPr>
            <a:xfrm>
              <a:off x="25236" y="76200"/>
              <a:ext cx="19405407" cy="701408"/>
            </a:xfrm>
            <a:prstGeom prst="rect">
              <a:avLst/>
            </a:prstGeom>
          </p:spPr>
          <p:txBody>
            <a:bodyPr lIns="0" tIns="0" rIns="0" bIns="0" rtlCol="0" anchor="t">
              <a:spAutoFit/>
            </a:bodyPr>
            <a:lstStyle/>
            <a:p>
              <a:pPr>
                <a:lnSpc>
                  <a:spcPts val="3839"/>
                </a:lnSpc>
              </a:pPr>
              <a:endParaRPr/>
            </a:p>
          </p:txBody>
        </p:sp>
      </p:grpSp>
      <p:pic>
        <p:nvPicPr>
          <p:cNvPr id="6" name="Picture 6"/>
          <p:cNvPicPr>
            <a:picLocks noChangeAspect="1"/>
          </p:cNvPicPr>
          <p:nvPr/>
        </p:nvPicPr>
        <p:blipFill>
          <a:blip r:embed="rId3"/>
          <a:srcRect/>
          <a:stretch>
            <a:fillRect/>
          </a:stretch>
        </p:blipFill>
        <p:spPr>
          <a:xfrm>
            <a:off x="10723644" y="3693411"/>
            <a:ext cx="6535656" cy="5845422"/>
          </a:xfrm>
          <a:prstGeom prst="rect">
            <a:avLst/>
          </a:prstGeom>
        </p:spPr>
      </p:pic>
      <p:sp>
        <p:nvSpPr>
          <p:cNvPr id="7" name="TextBox 7"/>
          <p:cNvSpPr txBox="1"/>
          <p:nvPr/>
        </p:nvSpPr>
        <p:spPr>
          <a:xfrm>
            <a:off x="1036547" y="6895703"/>
            <a:ext cx="6033601" cy="388913"/>
          </a:xfrm>
          <a:prstGeom prst="rect">
            <a:avLst/>
          </a:prstGeom>
        </p:spPr>
        <p:txBody>
          <a:bodyPr lIns="0" tIns="0" rIns="0" bIns="0" rtlCol="0" anchor="t">
            <a:spAutoFit/>
          </a:bodyPr>
          <a:lstStyle/>
          <a:p>
            <a:pPr>
              <a:lnSpc>
                <a:spcPts val="2811"/>
              </a:lnSpc>
            </a:pPr>
            <a:endParaRPr/>
          </a:p>
        </p:txBody>
      </p:sp>
      <p:sp>
        <p:nvSpPr>
          <p:cNvPr id="8" name="TextBox 8"/>
          <p:cNvSpPr txBox="1"/>
          <p:nvPr/>
        </p:nvSpPr>
        <p:spPr>
          <a:xfrm>
            <a:off x="1234793" y="4694822"/>
            <a:ext cx="5644448" cy="379388"/>
          </a:xfrm>
          <a:prstGeom prst="rect">
            <a:avLst/>
          </a:prstGeom>
        </p:spPr>
        <p:txBody>
          <a:bodyPr lIns="0" tIns="0" rIns="0" bIns="0" rtlCol="0" anchor="t">
            <a:spAutoFit/>
          </a:bodyPr>
          <a:lstStyle/>
          <a:p>
            <a:pPr>
              <a:lnSpc>
                <a:spcPts val="2811"/>
              </a:lnSpc>
            </a:pPr>
            <a:endParaRPr/>
          </a:p>
        </p:txBody>
      </p:sp>
      <p:sp>
        <p:nvSpPr>
          <p:cNvPr id="9" name="TextBox 9"/>
          <p:cNvSpPr txBox="1"/>
          <p:nvPr/>
        </p:nvSpPr>
        <p:spPr>
          <a:xfrm>
            <a:off x="5420272" y="229330"/>
            <a:ext cx="7447457" cy="1129030"/>
          </a:xfrm>
          <a:prstGeom prst="rect">
            <a:avLst/>
          </a:prstGeom>
        </p:spPr>
        <p:txBody>
          <a:bodyPr lIns="0" tIns="0" rIns="0" bIns="0" rtlCol="0" anchor="t">
            <a:spAutoFit/>
          </a:bodyPr>
          <a:lstStyle/>
          <a:p>
            <a:pPr>
              <a:lnSpc>
                <a:spcPts val="9230"/>
              </a:lnSpc>
              <a:spcBef>
                <a:spcPct val="0"/>
              </a:spcBef>
            </a:pPr>
            <a:r>
              <a:rPr lang="en-US" sz="7100" spc="-213">
                <a:solidFill>
                  <a:srgbClr val="E46F2D"/>
                </a:solidFill>
                <a:latin typeface="Bevan"/>
              </a:rPr>
              <a:t>Contact 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TextBox 2"/>
          <p:cNvSpPr txBox="1"/>
          <p:nvPr/>
        </p:nvSpPr>
        <p:spPr>
          <a:xfrm>
            <a:off x="866882" y="2072005"/>
            <a:ext cx="16309929" cy="6309420"/>
          </a:xfrm>
          <a:prstGeom prst="rect">
            <a:avLst/>
          </a:prstGeom>
        </p:spPr>
        <p:txBody>
          <a:bodyPr lIns="0" tIns="0" rIns="0" bIns="0" rtlCol="0" anchor="t">
            <a:spAutoFit/>
          </a:bodyPr>
          <a:lstStyle/>
          <a:p>
            <a:pPr algn="ctr">
              <a:lnSpc>
                <a:spcPts val="4070"/>
              </a:lnSpc>
            </a:pPr>
            <a:r>
              <a:rPr lang="en-US" sz="3700" dirty="0">
                <a:solidFill>
                  <a:srgbClr val="233D5D"/>
                </a:solidFill>
                <a:latin typeface="Libre Franklin Medium"/>
              </a:rPr>
              <a:t>I would like to acknowledge the land on which we are living is the traditional unceded and </a:t>
            </a:r>
            <a:r>
              <a:rPr lang="en-US" sz="3700" dirty="0" err="1">
                <a:solidFill>
                  <a:srgbClr val="233D5D"/>
                </a:solidFill>
                <a:latin typeface="Libre Franklin Medium"/>
              </a:rPr>
              <a:t>unsurrendered</a:t>
            </a:r>
            <a:r>
              <a:rPr lang="en-US" sz="3700" dirty="0">
                <a:solidFill>
                  <a:srgbClr val="233D5D"/>
                </a:solidFill>
                <a:latin typeface="Libre Franklin Medium"/>
              </a:rPr>
              <a:t> territory of the </a:t>
            </a:r>
            <a:r>
              <a:rPr lang="en-US" sz="3700" dirty="0" err="1">
                <a:solidFill>
                  <a:srgbClr val="233D5D"/>
                </a:solidFill>
                <a:latin typeface="Libre Franklin Medium"/>
              </a:rPr>
              <a:t>Wəlastəkwiyik</a:t>
            </a:r>
            <a:r>
              <a:rPr lang="en-US" sz="3700" dirty="0">
                <a:solidFill>
                  <a:srgbClr val="233D5D"/>
                </a:solidFill>
                <a:latin typeface="Libre Franklin Medium"/>
              </a:rPr>
              <a:t> (Maliseet). This territory is covered by the “Treaties of Peace and Friendship” which </a:t>
            </a:r>
            <a:r>
              <a:rPr lang="en-US" sz="3700" dirty="0" err="1">
                <a:solidFill>
                  <a:srgbClr val="233D5D"/>
                </a:solidFill>
                <a:latin typeface="Libre Franklin Medium"/>
              </a:rPr>
              <a:t>Wəlastəkwiyik</a:t>
            </a:r>
            <a:r>
              <a:rPr lang="en-US" sz="3700" dirty="0">
                <a:solidFill>
                  <a:srgbClr val="233D5D"/>
                </a:solidFill>
                <a:latin typeface="Libre Franklin Medium"/>
              </a:rPr>
              <a:t> (Maliseet), Mi’kmaq and Passamaquoddy Peoples first signed with the British Crown in 1726. The treaties did not deal with surrender of lands and resources but in fact recognized Mi’kmaq and </a:t>
            </a:r>
            <a:r>
              <a:rPr lang="en-US" sz="3700" dirty="0" err="1">
                <a:solidFill>
                  <a:srgbClr val="233D5D"/>
                </a:solidFill>
                <a:latin typeface="Libre Franklin Medium"/>
              </a:rPr>
              <a:t>Wəlastəkwiyik</a:t>
            </a:r>
            <a:r>
              <a:rPr lang="en-US" sz="3700" dirty="0">
                <a:solidFill>
                  <a:srgbClr val="233D5D"/>
                </a:solidFill>
                <a:latin typeface="Libre Franklin Medium"/>
              </a:rPr>
              <a:t> (Maliseet) title and established the rules for what was to be an ongoing relationship between nations. </a:t>
            </a:r>
          </a:p>
          <a:p>
            <a:pPr algn="ctr">
              <a:lnSpc>
                <a:spcPts val="4069"/>
              </a:lnSpc>
            </a:pPr>
            <a:endParaRPr lang="en-US" sz="3700" dirty="0">
              <a:solidFill>
                <a:srgbClr val="233D5D"/>
              </a:solidFill>
              <a:latin typeface="Libre Franklin Medium"/>
            </a:endParaRPr>
          </a:p>
          <a:p>
            <a:pPr algn="ctr">
              <a:lnSpc>
                <a:spcPts val="4069"/>
              </a:lnSpc>
            </a:pPr>
            <a:endParaRPr lang="en-US" sz="3700" dirty="0">
              <a:solidFill>
                <a:srgbClr val="233D5D"/>
              </a:solidFill>
              <a:latin typeface="Libre Franklin Medium"/>
            </a:endParaRPr>
          </a:p>
          <a:p>
            <a:pPr algn="ctr">
              <a:lnSpc>
                <a:spcPts val="4070"/>
              </a:lnSpc>
            </a:pPr>
            <a:r>
              <a:rPr lang="en-US" sz="3699" dirty="0">
                <a:solidFill>
                  <a:srgbClr val="233D5D"/>
                </a:solidFill>
                <a:latin typeface="Libre Franklin Medium"/>
              </a:rPr>
              <a:t>The colonial legacy continues today as statistics show that 50% of trafficked girls and 51% of trafficked women identify as Indigenous.</a:t>
            </a:r>
          </a:p>
        </p:txBody>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79305" y="598702"/>
            <a:ext cx="1136204" cy="1079394"/>
          </a:xfrm>
          <a:prstGeom prst="rect">
            <a:avLst/>
          </a:prstGeom>
        </p:spPr>
      </p:pic>
      <p:sp>
        <p:nvSpPr>
          <p:cNvPr id="4" name="TextBox 4"/>
          <p:cNvSpPr txBox="1"/>
          <p:nvPr/>
        </p:nvSpPr>
        <p:spPr>
          <a:xfrm>
            <a:off x="284775" y="773873"/>
            <a:ext cx="11551884" cy="786204"/>
          </a:xfrm>
          <a:prstGeom prst="rect">
            <a:avLst/>
          </a:prstGeom>
        </p:spPr>
        <p:txBody>
          <a:bodyPr lIns="0" tIns="0" rIns="0" bIns="0" rtlCol="0" anchor="t">
            <a:spAutoFit/>
          </a:bodyPr>
          <a:lstStyle/>
          <a:p>
            <a:pPr algn="ctr">
              <a:lnSpc>
                <a:spcPts val="6155"/>
              </a:lnSpc>
            </a:pPr>
            <a:r>
              <a:rPr lang="en-US" sz="5595">
                <a:solidFill>
                  <a:srgbClr val="233D5D"/>
                </a:solidFill>
                <a:latin typeface="Libre Franklin Bold"/>
              </a:rPr>
              <a:t>LAND ACKNOWLEDGEMENT</a:t>
            </a:r>
          </a:p>
        </p:txBody>
      </p:sp>
      <p:pic>
        <p:nvPicPr>
          <p:cNvPr id="5" name="Picture 5"/>
          <p:cNvPicPr>
            <a:picLocks noChangeAspect="1"/>
          </p:cNvPicPr>
          <p:nvPr/>
        </p:nvPicPr>
        <p:blipFill>
          <a:blip r:embed="rId5"/>
          <a:srcRect/>
          <a:stretch>
            <a:fillRect/>
          </a:stretch>
        </p:blipFill>
        <p:spPr>
          <a:xfrm>
            <a:off x="15575346" y="7934472"/>
            <a:ext cx="2834251" cy="253492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73728" y="1028700"/>
            <a:ext cx="12340544" cy="8229600"/>
          </a:xfrm>
          <a:prstGeom prst="rect">
            <a:avLst/>
          </a:prstGeom>
        </p:spPr>
      </p:pic>
      <p:pic>
        <p:nvPicPr>
          <p:cNvPr id="3" name="Picture 3"/>
          <p:cNvPicPr>
            <a:picLocks noChangeAspect="1"/>
          </p:cNvPicPr>
          <p:nvPr/>
        </p:nvPicPr>
        <p:blipFill>
          <a:blip r:embed="rId3"/>
          <a:srcRect t="8124" b="10540"/>
          <a:stretch>
            <a:fillRect/>
          </a:stretch>
        </p:blipFill>
        <p:spPr>
          <a:xfrm>
            <a:off x="-168608" y="0"/>
            <a:ext cx="19387912" cy="10447076"/>
          </a:xfrm>
          <a:prstGeom prst="rect">
            <a:avLst/>
          </a:prstGeom>
        </p:spPr>
      </p:pic>
      <p:sp>
        <p:nvSpPr>
          <p:cNvPr id="4" name="TextBox 4"/>
          <p:cNvSpPr txBox="1"/>
          <p:nvPr/>
        </p:nvSpPr>
        <p:spPr>
          <a:xfrm>
            <a:off x="1037053" y="1539055"/>
            <a:ext cx="6422754" cy="379388"/>
          </a:xfrm>
          <a:prstGeom prst="rect">
            <a:avLst/>
          </a:prstGeom>
        </p:spPr>
        <p:txBody>
          <a:bodyPr lIns="0" tIns="0" rIns="0" bIns="0" rtlCol="0" anchor="t">
            <a:spAutoFit/>
          </a:bodyPr>
          <a:lstStyle/>
          <a:p>
            <a:pPr>
              <a:lnSpc>
                <a:spcPts val="2811"/>
              </a:lnSpc>
            </a:pPr>
            <a:endParaRPr/>
          </a:p>
        </p:txBody>
      </p:sp>
      <p:sp>
        <p:nvSpPr>
          <p:cNvPr id="5" name="TextBox 5"/>
          <p:cNvSpPr txBox="1"/>
          <p:nvPr/>
        </p:nvSpPr>
        <p:spPr>
          <a:xfrm>
            <a:off x="1035686" y="6869645"/>
            <a:ext cx="5372041" cy="379388"/>
          </a:xfrm>
          <a:prstGeom prst="rect">
            <a:avLst/>
          </a:prstGeom>
        </p:spPr>
        <p:txBody>
          <a:bodyPr lIns="0" tIns="0" rIns="0" bIns="0" rtlCol="0" anchor="t">
            <a:spAutoFit/>
          </a:bodyPr>
          <a:lstStyle/>
          <a:p>
            <a:pPr>
              <a:lnSpc>
                <a:spcPts val="2811"/>
              </a:lnSpc>
            </a:pPr>
            <a:endParaRPr/>
          </a:p>
        </p:txBody>
      </p:sp>
      <p:sp>
        <p:nvSpPr>
          <p:cNvPr id="6" name="TextBox 6"/>
          <p:cNvSpPr txBox="1"/>
          <p:nvPr/>
        </p:nvSpPr>
        <p:spPr>
          <a:xfrm>
            <a:off x="1508630" y="7077583"/>
            <a:ext cx="7529512" cy="1543050"/>
          </a:xfrm>
          <a:prstGeom prst="rect">
            <a:avLst/>
          </a:prstGeom>
        </p:spPr>
        <p:txBody>
          <a:bodyPr lIns="0" tIns="0" rIns="0" bIns="0" rtlCol="0" anchor="t">
            <a:spAutoFit/>
          </a:bodyPr>
          <a:lstStyle/>
          <a:p>
            <a:pPr algn="ctr">
              <a:lnSpc>
                <a:spcPts val="12599"/>
              </a:lnSpc>
            </a:pPr>
            <a:r>
              <a:rPr lang="en-US" sz="9000">
                <a:solidFill>
                  <a:srgbClr val="000000"/>
                </a:solidFill>
                <a:latin typeface="Bevan"/>
              </a:rPr>
              <a:t>Questions?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24364" y="2234325"/>
            <a:ext cx="5683363" cy="379388"/>
          </a:xfrm>
          <a:prstGeom prst="rect">
            <a:avLst/>
          </a:prstGeom>
        </p:spPr>
        <p:txBody>
          <a:bodyPr lIns="0" tIns="0" rIns="0" bIns="0" rtlCol="0" anchor="t">
            <a:spAutoFit/>
          </a:bodyPr>
          <a:lstStyle/>
          <a:p>
            <a:pPr>
              <a:lnSpc>
                <a:spcPts val="2811"/>
              </a:lnSpc>
            </a:pPr>
            <a:endParaRPr/>
          </a:p>
        </p:txBody>
      </p:sp>
      <p:grpSp>
        <p:nvGrpSpPr>
          <p:cNvPr id="3" name="Group 3"/>
          <p:cNvGrpSpPr/>
          <p:nvPr/>
        </p:nvGrpSpPr>
        <p:grpSpPr>
          <a:xfrm>
            <a:off x="296446" y="1776337"/>
            <a:ext cx="17991554" cy="8097801"/>
            <a:chOff x="0" y="0"/>
            <a:chExt cx="23988739" cy="10797067"/>
          </a:xfrm>
        </p:grpSpPr>
        <p:sp>
          <p:nvSpPr>
            <p:cNvPr id="4" name="TextBox 4"/>
            <p:cNvSpPr txBox="1"/>
            <p:nvPr/>
          </p:nvSpPr>
          <p:spPr>
            <a:xfrm>
              <a:off x="0" y="963823"/>
              <a:ext cx="23957583" cy="9533551"/>
            </a:xfrm>
            <a:prstGeom prst="rect">
              <a:avLst/>
            </a:prstGeom>
          </p:spPr>
          <p:txBody>
            <a:bodyPr lIns="0" tIns="0" rIns="0" bIns="0" rtlCol="0" anchor="t">
              <a:spAutoFit/>
            </a:bodyPr>
            <a:lstStyle/>
            <a:p>
              <a:pPr>
                <a:lnSpc>
                  <a:spcPts val="3782"/>
                </a:lnSpc>
              </a:pPr>
              <a:r>
                <a:rPr lang="en-US" sz="3100">
                  <a:solidFill>
                    <a:srgbClr val="000000"/>
                  </a:solidFill>
                  <a:latin typeface="Roboto"/>
                </a:rPr>
                <a:t>Howorun, C. (2021, October 21). Human Trafficking in your backyard. Retrieved October 22, 2021, from https://toronto.citynews.ca/2021/10/17/fighting-traffick-human-trafficking-in-your-backyard/</a:t>
              </a:r>
            </a:p>
            <a:p>
              <a:pPr>
                <a:lnSpc>
                  <a:spcPts val="3782"/>
                </a:lnSpc>
              </a:pPr>
              <a:endParaRPr lang="en-US" sz="3100">
                <a:solidFill>
                  <a:srgbClr val="000000"/>
                </a:solidFill>
                <a:latin typeface="Roboto"/>
              </a:endParaRPr>
            </a:p>
            <a:p>
              <a:pPr>
                <a:lnSpc>
                  <a:spcPts val="3782"/>
                </a:lnSpc>
              </a:pPr>
              <a:r>
                <a:rPr lang="en-US" sz="3100">
                  <a:solidFill>
                    <a:srgbClr val="000000"/>
                  </a:solidFill>
                  <a:latin typeface="Roboto"/>
                </a:rPr>
                <a:t>Emcsheffreyglobal, A. (2021, July 22). Forced to return to court and Testify, N.S. human trafficking survivor feels angry, 'helpless' - halifax. Retrieved October 22, 2021, from https://globalnews.ca/news/8050488/nova-scotia-human-trafficking-survivor/</a:t>
              </a:r>
            </a:p>
            <a:p>
              <a:pPr>
                <a:lnSpc>
                  <a:spcPts val="3782"/>
                </a:lnSpc>
              </a:pPr>
              <a:endParaRPr lang="en-US" sz="3100">
                <a:solidFill>
                  <a:srgbClr val="000000"/>
                </a:solidFill>
                <a:latin typeface="Roboto"/>
              </a:endParaRPr>
            </a:p>
            <a:p>
              <a:pPr>
                <a:lnSpc>
                  <a:spcPts val="3782"/>
                </a:lnSpc>
              </a:pPr>
              <a:r>
                <a:rPr lang="en-US" sz="3100">
                  <a:solidFill>
                    <a:srgbClr val="000000"/>
                  </a:solidFill>
                  <a:latin typeface="Roboto"/>
                </a:rPr>
                <a:t>Luz, V. (2020, October 08). The Canadian Centre to End Human trafficking. Retrieved October 22, 2021, from https://www.canadiancentretoendhumantrafficking.ca/human-trafficking-the-hospitality-industry/</a:t>
              </a:r>
            </a:p>
            <a:p>
              <a:pPr>
                <a:lnSpc>
                  <a:spcPts val="3782"/>
                </a:lnSpc>
              </a:pPr>
              <a:endParaRPr lang="en-US" sz="3100">
                <a:solidFill>
                  <a:srgbClr val="000000"/>
                </a:solidFill>
                <a:latin typeface="Roboto"/>
              </a:endParaRPr>
            </a:p>
            <a:p>
              <a:pPr>
                <a:lnSpc>
                  <a:spcPts val="3782"/>
                </a:lnSpc>
              </a:pPr>
              <a:endParaRPr lang="en-US" sz="3100">
                <a:solidFill>
                  <a:srgbClr val="000000"/>
                </a:solidFill>
                <a:latin typeface="Roboto"/>
              </a:endParaRPr>
            </a:p>
            <a:p>
              <a:pPr>
                <a:lnSpc>
                  <a:spcPts val="3782"/>
                </a:lnSpc>
              </a:pPr>
              <a:endParaRPr lang="en-US" sz="3100">
                <a:solidFill>
                  <a:srgbClr val="000000"/>
                </a:solidFill>
                <a:latin typeface="Roboto"/>
              </a:endParaRPr>
            </a:p>
            <a:p>
              <a:pPr>
                <a:lnSpc>
                  <a:spcPts val="3782"/>
                </a:lnSpc>
              </a:pPr>
              <a:endParaRPr lang="en-US" sz="3100">
                <a:solidFill>
                  <a:srgbClr val="000000"/>
                </a:solidFill>
                <a:latin typeface="Roboto"/>
              </a:endParaRPr>
            </a:p>
            <a:p>
              <a:pPr>
                <a:lnSpc>
                  <a:spcPts val="3782"/>
                </a:lnSpc>
              </a:pPr>
              <a:endParaRPr lang="en-US" sz="3100">
                <a:solidFill>
                  <a:srgbClr val="000000"/>
                </a:solidFill>
                <a:latin typeface="Roboto"/>
              </a:endParaRPr>
            </a:p>
          </p:txBody>
        </p:sp>
        <p:sp>
          <p:nvSpPr>
            <p:cNvPr id="5" name="TextBox 5"/>
            <p:cNvSpPr txBox="1"/>
            <p:nvPr/>
          </p:nvSpPr>
          <p:spPr>
            <a:xfrm>
              <a:off x="31156" y="76200"/>
              <a:ext cx="23957583" cy="701408"/>
            </a:xfrm>
            <a:prstGeom prst="rect">
              <a:avLst/>
            </a:prstGeom>
          </p:spPr>
          <p:txBody>
            <a:bodyPr lIns="0" tIns="0" rIns="0" bIns="0" rtlCol="0" anchor="t">
              <a:spAutoFit/>
            </a:bodyPr>
            <a:lstStyle/>
            <a:p>
              <a:pPr>
                <a:lnSpc>
                  <a:spcPts val="3839"/>
                </a:lnSpc>
              </a:pPr>
              <a:endParaRPr/>
            </a:p>
          </p:txBody>
        </p:sp>
      </p:grpSp>
      <p:sp>
        <p:nvSpPr>
          <p:cNvPr id="6" name="TextBox 6"/>
          <p:cNvSpPr txBox="1"/>
          <p:nvPr/>
        </p:nvSpPr>
        <p:spPr>
          <a:xfrm>
            <a:off x="1036547" y="6895703"/>
            <a:ext cx="6033601" cy="388913"/>
          </a:xfrm>
          <a:prstGeom prst="rect">
            <a:avLst/>
          </a:prstGeom>
        </p:spPr>
        <p:txBody>
          <a:bodyPr lIns="0" tIns="0" rIns="0" bIns="0" rtlCol="0" anchor="t">
            <a:spAutoFit/>
          </a:bodyPr>
          <a:lstStyle/>
          <a:p>
            <a:pPr>
              <a:lnSpc>
                <a:spcPts val="2811"/>
              </a:lnSpc>
            </a:pPr>
            <a:endParaRPr/>
          </a:p>
        </p:txBody>
      </p:sp>
      <p:sp>
        <p:nvSpPr>
          <p:cNvPr id="7" name="TextBox 7"/>
          <p:cNvSpPr txBox="1"/>
          <p:nvPr/>
        </p:nvSpPr>
        <p:spPr>
          <a:xfrm>
            <a:off x="1234793" y="4694822"/>
            <a:ext cx="5644448" cy="379388"/>
          </a:xfrm>
          <a:prstGeom prst="rect">
            <a:avLst/>
          </a:prstGeom>
        </p:spPr>
        <p:txBody>
          <a:bodyPr lIns="0" tIns="0" rIns="0" bIns="0" rtlCol="0" anchor="t">
            <a:spAutoFit/>
          </a:bodyPr>
          <a:lstStyle/>
          <a:p>
            <a:pPr>
              <a:lnSpc>
                <a:spcPts val="2811"/>
              </a:lnSpc>
            </a:pPr>
            <a:endParaRPr/>
          </a:p>
        </p:txBody>
      </p:sp>
      <p:sp>
        <p:nvSpPr>
          <p:cNvPr id="8" name="TextBox 8"/>
          <p:cNvSpPr txBox="1"/>
          <p:nvPr/>
        </p:nvSpPr>
        <p:spPr>
          <a:xfrm>
            <a:off x="5568495" y="640957"/>
            <a:ext cx="7447457" cy="1135380"/>
          </a:xfrm>
          <a:prstGeom prst="rect">
            <a:avLst/>
          </a:prstGeom>
        </p:spPr>
        <p:txBody>
          <a:bodyPr lIns="0" tIns="0" rIns="0" bIns="0" rtlCol="0" anchor="t">
            <a:spAutoFit/>
          </a:bodyPr>
          <a:lstStyle/>
          <a:p>
            <a:pPr>
              <a:lnSpc>
                <a:spcPts val="9230"/>
              </a:lnSpc>
              <a:spcBef>
                <a:spcPct val="0"/>
              </a:spcBef>
            </a:pPr>
            <a:r>
              <a:rPr lang="en-US" sz="7100" spc="-213">
                <a:solidFill>
                  <a:srgbClr val="E46F2D"/>
                </a:solidFill>
                <a:latin typeface="Bevan"/>
              </a:rPr>
              <a:t>References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24364" y="2234325"/>
            <a:ext cx="5683363" cy="379388"/>
          </a:xfrm>
          <a:prstGeom prst="rect">
            <a:avLst/>
          </a:prstGeom>
        </p:spPr>
        <p:txBody>
          <a:bodyPr lIns="0" tIns="0" rIns="0" bIns="0" rtlCol="0" anchor="t">
            <a:spAutoFit/>
          </a:bodyPr>
          <a:lstStyle/>
          <a:p>
            <a:pPr>
              <a:lnSpc>
                <a:spcPts val="2811"/>
              </a:lnSpc>
            </a:pPr>
            <a:endParaRPr/>
          </a:p>
        </p:txBody>
      </p:sp>
      <p:grpSp>
        <p:nvGrpSpPr>
          <p:cNvPr id="3" name="Group 3"/>
          <p:cNvGrpSpPr/>
          <p:nvPr/>
        </p:nvGrpSpPr>
        <p:grpSpPr>
          <a:xfrm>
            <a:off x="287237" y="1567815"/>
            <a:ext cx="17564422" cy="8711517"/>
            <a:chOff x="0" y="0"/>
            <a:chExt cx="23419230" cy="11615356"/>
          </a:xfrm>
        </p:grpSpPr>
        <p:sp>
          <p:nvSpPr>
            <p:cNvPr id="4" name="TextBox 4"/>
            <p:cNvSpPr txBox="1"/>
            <p:nvPr/>
          </p:nvSpPr>
          <p:spPr>
            <a:xfrm>
              <a:off x="0" y="879735"/>
              <a:ext cx="23388813" cy="10461569"/>
            </a:xfrm>
            <a:prstGeom prst="rect">
              <a:avLst/>
            </a:prstGeom>
          </p:spPr>
          <p:txBody>
            <a:bodyPr lIns="0" tIns="0" rIns="0" bIns="0" rtlCol="0" anchor="t">
              <a:spAutoFit/>
            </a:bodyPr>
            <a:lstStyle/>
            <a:p>
              <a:pPr algn="just">
                <a:lnSpc>
                  <a:spcPts val="3458"/>
                </a:lnSpc>
              </a:pPr>
              <a:r>
                <a:rPr lang="en-US" sz="2834">
                  <a:solidFill>
                    <a:srgbClr val="100F0D"/>
                  </a:solidFill>
                  <a:latin typeface="Roboto"/>
                </a:rPr>
                <a:t>T. (2019, May 23). 'last night, I went to bed a slave': Charges laid in human trafficking probe in Barrie | CBC News. Retrieved October 22, 2021, from https://www.cbc.ca/news/canada/toronto/modern-day-slaves-barrie-human-trafficking-1.5147251</a:t>
              </a:r>
            </a:p>
            <a:p>
              <a:pPr algn="just">
                <a:lnSpc>
                  <a:spcPts val="3458"/>
                </a:lnSpc>
              </a:pPr>
              <a:endParaRPr lang="en-US" sz="2834">
                <a:solidFill>
                  <a:srgbClr val="100F0D"/>
                </a:solidFill>
                <a:latin typeface="Roboto"/>
              </a:endParaRPr>
            </a:p>
            <a:p>
              <a:pPr algn="just">
                <a:lnSpc>
                  <a:spcPts val="3458"/>
                </a:lnSpc>
              </a:pPr>
              <a:r>
                <a:rPr lang="en-US" sz="2834">
                  <a:solidFill>
                    <a:srgbClr val="100F0D"/>
                  </a:solidFill>
                  <a:latin typeface="Roboto"/>
                </a:rPr>
                <a:t>Prevention, V. (2019, June 20). Human trafficking training about this course. Retrieved October 22, 2021, from https://www2.gov.bc.ca/gov/content/justice/criminal-justice/victims-of-crime/human-trafficking/human-trafficking-training/course-overview/about-this-course</a:t>
              </a:r>
            </a:p>
            <a:p>
              <a:pPr algn="just">
                <a:lnSpc>
                  <a:spcPts val="3458"/>
                </a:lnSpc>
              </a:pPr>
              <a:endParaRPr lang="en-US" sz="2834">
                <a:solidFill>
                  <a:srgbClr val="100F0D"/>
                </a:solidFill>
                <a:latin typeface="Roboto"/>
              </a:endParaRPr>
            </a:p>
            <a:p>
              <a:pPr algn="just">
                <a:lnSpc>
                  <a:spcPts val="3458"/>
                </a:lnSpc>
              </a:pPr>
              <a:r>
                <a:rPr lang="en-US" sz="2834">
                  <a:solidFill>
                    <a:srgbClr val="100F0D"/>
                  </a:solidFill>
                  <a:latin typeface="Roboto"/>
                </a:rPr>
                <a:t>Anthony, Britany (2018) On-Ramps, Intersections, and Exit Routes: </a:t>
              </a:r>
              <a:r>
                <a:rPr lang="en-US" sz="2834">
                  <a:solidFill>
                    <a:srgbClr val="100F0D"/>
                  </a:solidFill>
                  <a:latin typeface="Roboto Italics"/>
                </a:rPr>
                <a:t>A Roadmap for Systems and Industries to Prevent and Disrupt Human Trafficking: Hotels &amp; Motels . </a:t>
              </a:r>
              <a:r>
                <a:rPr lang="en-US" sz="2834">
                  <a:solidFill>
                    <a:srgbClr val="100F0D"/>
                  </a:solidFill>
                  <a:latin typeface="Roboto"/>
                </a:rPr>
                <a:t>Polaris,  pg 20-39,  https://polarisproject.org/wp-content/uploads/2018/08/A-Roadmap-for-Systems-and-Industries-to-Prevent-and-Disrupt-Human-Trafficking-Hotels-and-Motels.pdf </a:t>
              </a:r>
            </a:p>
            <a:p>
              <a:pPr algn="just">
                <a:lnSpc>
                  <a:spcPts val="3458"/>
                </a:lnSpc>
              </a:pPr>
              <a:endParaRPr lang="en-US" sz="2834">
                <a:solidFill>
                  <a:srgbClr val="100F0D"/>
                </a:solidFill>
                <a:latin typeface="Roboto"/>
              </a:endParaRPr>
            </a:p>
            <a:p>
              <a:pPr algn="just">
                <a:lnSpc>
                  <a:spcPts val="3458"/>
                </a:lnSpc>
              </a:pPr>
              <a:endParaRPr lang="en-US" sz="2834">
                <a:solidFill>
                  <a:srgbClr val="100F0D"/>
                </a:solidFill>
                <a:latin typeface="Roboto"/>
              </a:endParaRPr>
            </a:p>
            <a:p>
              <a:pPr algn="just">
                <a:lnSpc>
                  <a:spcPts val="3458"/>
                </a:lnSpc>
              </a:pPr>
              <a:endParaRPr lang="en-US" sz="2834">
                <a:solidFill>
                  <a:srgbClr val="100F0D"/>
                </a:solidFill>
                <a:latin typeface="Roboto"/>
              </a:endParaRPr>
            </a:p>
            <a:p>
              <a:pPr algn="just">
                <a:lnSpc>
                  <a:spcPts val="3458"/>
                </a:lnSpc>
              </a:pPr>
              <a:endParaRPr lang="en-US" sz="2834">
                <a:solidFill>
                  <a:srgbClr val="100F0D"/>
                </a:solidFill>
                <a:latin typeface="Roboto"/>
              </a:endParaRPr>
            </a:p>
            <a:p>
              <a:pPr algn="just">
                <a:lnSpc>
                  <a:spcPts val="3458"/>
                </a:lnSpc>
              </a:pPr>
              <a:endParaRPr lang="en-US" sz="2834">
                <a:solidFill>
                  <a:srgbClr val="100F0D"/>
                </a:solidFill>
                <a:latin typeface="Roboto"/>
              </a:endParaRPr>
            </a:p>
            <a:p>
              <a:pPr algn="just">
                <a:lnSpc>
                  <a:spcPts val="3458"/>
                </a:lnSpc>
              </a:pPr>
              <a:endParaRPr lang="en-US" sz="2834">
                <a:solidFill>
                  <a:srgbClr val="100F0D"/>
                </a:solidFill>
                <a:latin typeface="Roboto"/>
              </a:endParaRPr>
            </a:p>
          </p:txBody>
        </p:sp>
        <p:sp>
          <p:nvSpPr>
            <p:cNvPr id="5" name="TextBox 5"/>
            <p:cNvSpPr txBox="1"/>
            <p:nvPr/>
          </p:nvSpPr>
          <p:spPr>
            <a:xfrm>
              <a:off x="30417" y="66675"/>
              <a:ext cx="23388813" cy="644405"/>
            </a:xfrm>
            <a:prstGeom prst="rect">
              <a:avLst/>
            </a:prstGeom>
          </p:spPr>
          <p:txBody>
            <a:bodyPr lIns="0" tIns="0" rIns="0" bIns="0" rtlCol="0" anchor="t">
              <a:spAutoFit/>
            </a:bodyPr>
            <a:lstStyle/>
            <a:p>
              <a:pPr>
                <a:lnSpc>
                  <a:spcPts val="3511"/>
                </a:lnSpc>
              </a:pPr>
              <a:endParaRPr/>
            </a:p>
          </p:txBody>
        </p:sp>
      </p:grpSp>
      <p:sp>
        <p:nvSpPr>
          <p:cNvPr id="6" name="TextBox 6"/>
          <p:cNvSpPr txBox="1"/>
          <p:nvPr/>
        </p:nvSpPr>
        <p:spPr>
          <a:xfrm>
            <a:off x="1036547" y="6895703"/>
            <a:ext cx="6033601" cy="388913"/>
          </a:xfrm>
          <a:prstGeom prst="rect">
            <a:avLst/>
          </a:prstGeom>
        </p:spPr>
        <p:txBody>
          <a:bodyPr lIns="0" tIns="0" rIns="0" bIns="0" rtlCol="0" anchor="t">
            <a:spAutoFit/>
          </a:bodyPr>
          <a:lstStyle/>
          <a:p>
            <a:pPr>
              <a:lnSpc>
                <a:spcPts val="2811"/>
              </a:lnSpc>
            </a:pPr>
            <a:endParaRPr/>
          </a:p>
        </p:txBody>
      </p:sp>
      <p:sp>
        <p:nvSpPr>
          <p:cNvPr id="7" name="TextBox 7"/>
          <p:cNvSpPr txBox="1"/>
          <p:nvPr/>
        </p:nvSpPr>
        <p:spPr>
          <a:xfrm>
            <a:off x="1234793" y="4694822"/>
            <a:ext cx="5644448" cy="379388"/>
          </a:xfrm>
          <a:prstGeom prst="rect">
            <a:avLst/>
          </a:prstGeom>
        </p:spPr>
        <p:txBody>
          <a:bodyPr lIns="0" tIns="0" rIns="0" bIns="0" rtlCol="0" anchor="t">
            <a:spAutoFit/>
          </a:bodyPr>
          <a:lstStyle/>
          <a:p>
            <a:pPr>
              <a:lnSpc>
                <a:spcPts val="2811"/>
              </a:lnSpc>
            </a:pPr>
            <a:endParaRPr/>
          </a:p>
        </p:txBody>
      </p:sp>
      <p:sp>
        <p:nvSpPr>
          <p:cNvPr id="8" name="TextBox 8"/>
          <p:cNvSpPr txBox="1"/>
          <p:nvPr/>
        </p:nvSpPr>
        <p:spPr>
          <a:xfrm>
            <a:off x="5107489" y="432435"/>
            <a:ext cx="7447457" cy="1135380"/>
          </a:xfrm>
          <a:prstGeom prst="rect">
            <a:avLst/>
          </a:prstGeom>
        </p:spPr>
        <p:txBody>
          <a:bodyPr lIns="0" tIns="0" rIns="0" bIns="0" rtlCol="0" anchor="t">
            <a:spAutoFit/>
          </a:bodyPr>
          <a:lstStyle/>
          <a:p>
            <a:pPr>
              <a:lnSpc>
                <a:spcPts val="9230"/>
              </a:lnSpc>
              <a:spcBef>
                <a:spcPct val="0"/>
              </a:spcBef>
            </a:pPr>
            <a:r>
              <a:rPr lang="en-US" sz="7100" spc="-213">
                <a:solidFill>
                  <a:srgbClr val="E46F2D"/>
                </a:solidFill>
                <a:latin typeface="Bevan"/>
              </a:rPr>
              <a:t>References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912312" y="-301566"/>
            <a:ext cx="15205169" cy="10662625"/>
          </a:xfrm>
          <a:prstGeom prst="rect">
            <a:avLst/>
          </a:prstGeom>
        </p:spPr>
      </p:pic>
      <p:grpSp>
        <p:nvGrpSpPr>
          <p:cNvPr id="3" name="Group 3"/>
          <p:cNvGrpSpPr/>
          <p:nvPr/>
        </p:nvGrpSpPr>
        <p:grpSpPr>
          <a:xfrm>
            <a:off x="1675080" y="3985226"/>
            <a:ext cx="897809" cy="897809"/>
            <a:chOff x="0" y="0"/>
            <a:chExt cx="1197078" cy="1197078"/>
          </a:xfrm>
        </p:grpSpPr>
        <p:grpSp>
          <p:nvGrpSpPr>
            <p:cNvPr id="4" name="Group 4"/>
            <p:cNvGrpSpPr/>
            <p:nvPr/>
          </p:nvGrpSpPr>
          <p:grpSpPr>
            <a:xfrm>
              <a:off x="0" y="0"/>
              <a:ext cx="1197078" cy="119707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E500"/>
              </a:solidFill>
            </p:spPr>
          </p:sp>
        </p:grpSp>
        <p:sp>
          <p:nvSpPr>
            <p:cNvPr id="6" name="TextBox 6"/>
            <p:cNvSpPr txBox="1"/>
            <p:nvPr/>
          </p:nvSpPr>
          <p:spPr>
            <a:xfrm>
              <a:off x="244118" y="169174"/>
              <a:ext cx="708842" cy="792056"/>
            </a:xfrm>
            <a:prstGeom prst="rect">
              <a:avLst/>
            </a:prstGeom>
          </p:spPr>
          <p:txBody>
            <a:bodyPr lIns="0" tIns="0" rIns="0" bIns="0" rtlCol="0" anchor="t">
              <a:spAutoFit/>
            </a:bodyPr>
            <a:lstStyle/>
            <a:p>
              <a:pPr marL="0" lvl="0" indent="0" algn="ctr">
                <a:lnSpc>
                  <a:spcPts val="5066"/>
                </a:lnSpc>
                <a:spcBef>
                  <a:spcPct val="0"/>
                </a:spcBef>
              </a:pPr>
              <a:r>
                <a:rPr lang="en-US" sz="3618">
                  <a:solidFill>
                    <a:srgbClr val="000000"/>
                  </a:solidFill>
                  <a:latin typeface="DM Sans Bold"/>
                </a:rPr>
                <a:t>1</a:t>
              </a:r>
            </a:p>
          </p:txBody>
        </p:sp>
      </p:grpSp>
      <p:grpSp>
        <p:nvGrpSpPr>
          <p:cNvPr id="7" name="Group 7"/>
          <p:cNvGrpSpPr/>
          <p:nvPr/>
        </p:nvGrpSpPr>
        <p:grpSpPr>
          <a:xfrm>
            <a:off x="2845417" y="3949038"/>
            <a:ext cx="6548110" cy="933996"/>
            <a:chOff x="0" y="0"/>
            <a:chExt cx="35319058" cy="5037768"/>
          </a:xfrm>
        </p:grpSpPr>
        <p:sp>
          <p:nvSpPr>
            <p:cNvPr id="8" name="Freeform 8"/>
            <p:cNvSpPr/>
            <p:nvPr/>
          </p:nvSpPr>
          <p:spPr>
            <a:xfrm>
              <a:off x="0" y="0"/>
              <a:ext cx="35319057" cy="5037768"/>
            </a:xfrm>
            <a:custGeom>
              <a:avLst/>
              <a:gdLst/>
              <a:ahLst/>
              <a:cxnLst/>
              <a:rect l="l" t="t" r="r" b="b"/>
              <a:pathLst>
                <a:path w="35319057" h="5037768">
                  <a:moveTo>
                    <a:pt x="0" y="0"/>
                  </a:moveTo>
                  <a:lnTo>
                    <a:pt x="0" y="5037768"/>
                  </a:lnTo>
                  <a:lnTo>
                    <a:pt x="35319057" y="5037768"/>
                  </a:lnTo>
                  <a:lnTo>
                    <a:pt x="35319057" y="0"/>
                  </a:lnTo>
                  <a:lnTo>
                    <a:pt x="0" y="0"/>
                  </a:lnTo>
                  <a:close/>
                  <a:moveTo>
                    <a:pt x="35258099" y="4976808"/>
                  </a:moveTo>
                  <a:lnTo>
                    <a:pt x="59690" y="4976808"/>
                  </a:lnTo>
                  <a:lnTo>
                    <a:pt x="59690" y="59690"/>
                  </a:lnTo>
                  <a:lnTo>
                    <a:pt x="35258099" y="59690"/>
                  </a:lnTo>
                  <a:lnTo>
                    <a:pt x="35258099" y="4976808"/>
                  </a:lnTo>
                  <a:close/>
                </a:path>
              </a:pathLst>
            </a:custGeom>
            <a:solidFill>
              <a:srgbClr val="000000"/>
            </a:solidFill>
          </p:spPr>
        </p:sp>
      </p:grpSp>
      <p:grpSp>
        <p:nvGrpSpPr>
          <p:cNvPr id="9" name="Group 9"/>
          <p:cNvGrpSpPr/>
          <p:nvPr/>
        </p:nvGrpSpPr>
        <p:grpSpPr>
          <a:xfrm>
            <a:off x="1675080" y="5206735"/>
            <a:ext cx="897809" cy="897809"/>
            <a:chOff x="0" y="0"/>
            <a:chExt cx="1197078" cy="1197078"/>
          </a:xfrm>
        </p:grpSpPr>
        <p:grpSp>
          <p:nvGrpSpPr>
            <p:cNvPr id="10" name="Group 10"/>
            <p:cNvGrpSpPr/>
            <p:nvPr/>
          </p:nvGrpSpPr>
          <p:grpSpPr>
            <a:xfrm>
              <a:off x="0" y="0"/>
              <a:ext cx="1197078" cy="1197078"/>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CA52"/>
              </a:solidFill>
            </p:spPr>
          </p:sp>
        </p:grpSp>
        <p:sp>
          <p:nvSpPr>
            <p:cNvPr id="12" name="TextBox 12"/>
            <p:cNvSpPr txBox="1"/>
            <p:nvPr/>
          </p:nvSpPr>
          <p:spPr>
            <a:xfrm>
              <a:off x="244118" y="169174"/>
              <a:ext cx="708842" cy="792056"/>
            </a:xfrm>
            <a:prstGeom prst="rect">
              <a:avLst/>
            </a:prstGeom>
          </p:spPr>
          <p:txBody>
            <a:bodyPr lIns="0" tIns="0" rIns="0" bIns="0" rtlCol="0" anchor="t">
              <a:spAutoFit/>
            </a:bodyPr>
            <a:lstStyle/>
            <a:p>
              <a:pPr marL="0" lvl="0" indent="0" algn="ctr">
                <a:lnSpc>
                  <a:spcPts val="5066"/>
                </a:lnSpc>
                <a:spcBef>
                  <a:spcPct val="0"/>
                </a:spcBef>
              </a:pPr>
              <a:r>
                <a:rPr lang="en-US" sz="3618">
                  <a:solidFill>
                    <a:srgbClr val="000000"/>
                  </a:solidFill>
                  <a:latin typeface="DM Sans Bold"/>
                </a:rPr>
                <a:t>2</a:t>
              </a:r>
            </a:p>
          </p:txBody>
        </p:sp>
      </p:grpSp>
      <p:grpSp>
        <p:nvGrpSpPr>
          <p:cNvPr id="13" name="Group 13"/>
          <p:cNvGrpSpPr/>
          <p:nvPr/>
        </p:nvGrpSpPr>
        <p:grpSpPr>
          <a:xfrm>
            <a:off x="2845417" y="5143500"/>
            <a:ext cx="6548110" cy="961044"/>
            <a:chOff x="0" y="0"/>
            <a:chExt cx="37918557" cy="5565176"/>
          </a:xfrm>
        </p:grpSpPr>
        <p:sp>
          <p:nvSpPr>
            <p:cNvPr id="14" name="Freeform 14"/>
            <p:cNvSpPr/>
            <p:nvPr/>
          </p:nvSpPr>
          <p:spPr>
            <a:xfrm>
              <a:off x="0" y="0"/>
              <a:ext cx="37918557" cy="5565176"/>
            </a:xfrm>
            <a:custGeom>
              <a:avLst/>
              <a:gdLst/>
              <a:ahLst/>
              <a:cxnLst/>
              <a:rect l="l" t="t" r="r" b="b"/>
              <a:pathLst>
                <a:path w="37918557" h="5565176">
                  <a:moveTo>
                    <a:pt x="0" y="0"/>
                  </a:moveTo>
                  <a:lnTo>
                    <a:pt x="0" y="5565176"/>
                  </a:lnTo>
                  <a:lnTo>
                    <a:pt x="37918557" y="5565176"/>
                  </a:lnTo>
                  <a:lnTo>
                    <a:pt x="37918557" y="0"/>
                  </a:lnTo>
                  <a:lnTo>
                    <a:pt x="0" y="0"/>
                  </a:lnTo>
                  <a:close/>
                  <a:moveTo>
                    <a:pt x="37857596" y="5504216"/>
                  </a:moveTo>
                  <a:lnTo>
                    <a:pt x="59690" y="5504216"/>
                  </a:lnTo>
                  <a:lnTo>
                    <a:pt x="59690" y="59690"/>
                  </a:lnTo>
                  <a:lnTo>
                    <a:pt x="37857596" y="59690"/>
                  </a:lnTo>
                  <a:lnTo>
                    <a:pt x="37857596" y="5504216"/>
                  </a:lnTo>
                  <a:close/>
                </a:path>
              </a:pathLst>
            </a:custGeom>
            <a:solidFill>
              <a:srgbClr val="000000"/>
            </a:solidFill>
          </p:spPr>
        </p:sp>
      </p:grpSp>
      <p:grpSp>
        <p:nvGrpSpPr>
          <p:cNvPr id="15" name="Group 15"/>
          <p:cNvGrpSpPr/>
          <p:nvPr/>
        </p:nvGrpSpPr>
        <p:grpSpPr>
          <a:xfrm>
            <a:off x="1675080" y="6448327"/>
            <a:ext cx="897809" cy="897809"/>
            <a:chOff x="0" y="0"/>
            <a:chExt cx="1197078" cy="1197078"/>
          </a:xfrm>
        </p:grpSpPr>
        <p:grpSp>
          <p:nvGrpSpPr>
            <p:cNvPr id="16" name="Group 16"/>
            <p:cNvGrpSpPr/>
            <p:nvPr/>
          </p:nvGrpSpPr>
          <p:grpSpPr>
            <a:xfrm>
              <a:off x="0" y="0"/>
              <a:ext cx="1197078" cy="1197078"/>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AD9C4"/>
              </a:solidFill>
            </p:spPr>
          </p:sp>
        </p:grpSp>
        <p:sp>
          <p:nvSpPr>
            <p:cNvPr id="18" name="TextBox 18"/>
            <p:cNvSpPr txBox="1"/>
            <p:nvPr/>
          </p:nvSpPr>
          <p:spPr>
            <a:xfrm>
              <a:off x="244118" y="169174"/>
              <a:ext cx="708842" cy="792056"/>
            </a:xfrm>
            <a:prstGeom prst="rect">
              <a:avLst/>
            </a:prstGeom>
          </p:spPr>
          <p:txBody>
            <a:bodyPr lIns="0" tIns="0" rIns="0" bIns="0" rtlCol="0" anchor="t">
              <a:spAutoFit/>
            </a:bodyPr>
            <a:lstStyle/>
            <a:p>
              <a:pPr marL="0" lvl="0" indent="0" algn="ctr">
                <a:lnSpc>
                  <a:spcPts val="5066"/>
                </a:lnSpc>
                <a:spcBef>
                  <a:spcPct val="0"/>
                </a:spcBef>
              </a:pPr>
              <a:r>
                <a:rPr lang="en-US" sz="3618">
                  <a:solidFill>
                    <a:srgbClr val="000000"/>
                  </a:solidFill>
                  <a:latin typeface="DM Sans Bold"/>
                </a:rPr>
                <a:t>3</a:t>
              </a:r>
            </a:p>
          </p:txBody>
        </p:sp>
      </p:grpSp>
      <p:grpSp>
        <p:nvGrpSpPr>
          <p:cNvPr id="19" name="Group 19"/>
          <p:cNvGrpSpPr/>
          <p:nvPr/>
        </p:nvGrpSpPr>
        <p:grpSpPr>
          <a:xfrm>
            <a:off x="1675080" y="7648255"/>
            <a:ext cx="897809" cy="897809"/>
            <a:chOff x="0" y="0"/>
            <a:chExt cx="1197078" cy="1197078"/>
          </a:xfrm>
        </p:grpSpPr>
        <p:grpSp>
          <p:nvGrpSpPr>
            <p:cNvPr id="20" name="Group 20"/>
            <p:cNvGrpSpPr/>
            <p:nvPr/>
          </p:nvGrpSpPr>
          <p:grpSpPr>
            <a:xfrm>
              <a:off x="0" y="0"/>
              <a:ext cx="1197078" cy="1197078"/>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FD49B"/>
              </a:solidFill>
            </p:spPr>
          </p:sp>
        </p:grpSp>
        <p:sp>
          <p:nvSpPr>
            <p:cNvPr id="22" name="TextBox 22"/>
            <p:cNvSpPr txBox="1"/>
            <p:nvPr/>
          </p:nvSpPr>
          <p:spPr>
            <a:xfrm>
              <a:off x="244118" y="169174"/>
              <a:ext cx="708842" cy="792056"/>
            </a:xfrm>
            <a:prstGeom prst="rect">
              <a:avLst/>
            </a:prstGeom>
          </p:spPr>
          <p:txBody>
            <a:bodyPr lIns="0" tIns="0" rIns="0" bIns="0" rtlCol="0" anchor="t">
              <a:spAutoFit/>
            </a:bodyPr>
            <a:lstStyle/>
            <a:p>
              <a:pPr marL="0" lvl="0" indent="0" algn="ctr">
                <a:lnSpc>
                  <a:spcPts val="5066"/>
                </a:lnSpc>
                <a:spcBef>
                  <a:spcPct val="0"/>
                </a:spcBef>
              </a:pPr>
              <a:r>
                <a:rPr lang="en-US" sz="3618">
                  <a:solidFill>
                    <a:srgbClr val="000000"/>
                  </a:solidFill>
                  <a:latin typeface="DM Sans Bold"/>
                </a:rPr>
                <a:t>4</a:t>
              </a:r>
            </a:p>
          </p:txBody>
        </p:sp>
      </p:grpSp>
      <p:grpSp>
        <p:nvGrpSpPr>
          <p:cNvPr id="23" name="Group 23"/>
          <p:cNvGrpSpPr/>
          <p:nvPr/>
        </p:nvGrpSpPr>
        <p:grpSpPr>
          <a:xfrm>
            <a:off x="2845417" y="7648255"/>
            <a:ext cx="6548110" cy="815153"/>
            <a:chOff x="0" y="0"/>
            <a:chExt cx="40589255" cy="5052826"/>
          </a:xfrm>
        </p:grpSpPr>
        <p:sp>
          <p:nvSpPr>
            <p:cNvPr id="24" name="Freeform 24"/>
            <p:cNvSpPr/>
            <p:nvPr/>
          </p:nvSpPr>
          <p:spPr>
            <a:xfrm>
              <a:off x="0" y="0"/>
              <a:ext cx="40589256" cy="5052826"/>
            </a:xfrm>
            <a:custGeom>
              <a:avLst/>
              <a:gdLst/>
              <a:ahLst/>
              <a:cxnLst/>
              <a:rect l="l" t="t" r="r" b="b"/>
              <a:pathLst>
                <a:path w="40589256" h="5052826">
                  <a:moveTo>
                    <a:pt x="0" y="0"/>
                  </a:moveTo>
                  <a:lnTo>
                    <a:pt x="0" y="5052826"/>
                  </a:lnTo>
                  <a:lnTo>
                    <a:pt x="40589256" y="5052826"/>
                  </a:lnTo>
                  <a:lnTo>
                    <a:pt x="40589256" y="0"/>
                  </a:lnTo>
                  <a:lnTo>
                    <a:pt x="0" y="0"/>
                  </a:lnTo>
                  <a:close/>
                  <a:moveTo>
                    <a:pt x="40528295" y="4991866"/>
                  </a:moveTo>
                  <a:lnTo>
                    <a:pt x="59690" y="4991866"/>
                  </a:lnTo>
                  <a:lnTo>
                    <a:pt x="59690" y="59690"/>
                  </a:lnTo>
                  <a:lnTo>
                    <a:pt x="40528295" y="59690"/>
                  </a:lnTo>
                  <a:lnTo>
                    <a:pt x="40528295" y="4991866"/>
                  </a:lnTo>
                  <a:close/>
                </a:path>
              </a:pathLst>
            </a:custGeom>
            <a:solidFill>
              <a:srgbClr val="000000"/>
            </a:solidFill>
          </p:spPr>
        </p:sp>
      </p:grpSp>
      <p:grpSp>
        <p:nvGrpSpPr>
          <p:cNvPr id="25" name="Group 25"/>
          <p:cNvGrpSpPr/>
          <p:nvPr/>
        </p:nvGrpSpPr>
        <p:grpSpPr>
          <a:xfrm>
            <a:off x="2845417" y="6448327"/>
            <a:ext cx="6548110" cy="933996"/>
            <a:chOff x="0" y="0"/>
            <a:chExt cx="35319058" cy="5037768"/>
          </a:xfrm>
        </p:grpSpPr>
        <p:sp>
          <p:nvSpPr>
            <p:cNvPr id="26" name="Freeform 26"/>
            <p:cNvSpPr/>
            <p:nvPr/>
          </p:nvSpPr>
          <p:spPr>
            <a:xfrm>
              <a:off x="0" y="0"/>
              <a:ext cx="35319057" cy="5037768"/>
            </a:xfrm>
            <a:custGeom>
              <a:avLst/>
              <a:gdLst/>
              <a:ahLst/>
              <a:cxnLst/>
              <a:rect l="l" t="t" r="r" b="b"/>
              <a:pathLst>
                <a:path w="35319057" h="5037768">
                  <a:moveTo>
                    <a:pt x="0" y="0"/>
                  </a:moveTo>
                  <a:lnTo>
                    <a:pt x="0" y="5037768"/>
                  </a:lnTo>
                  <a:lnTo>
                    <a:pt x="35319057" y="5037768"/>
                  </a:lnTo>
                  <a:lnTo>
                    <a:pt x="35319057" y="0"/>
                  </a:lnTo>
                  <a:lnTo>
                    <a:pt x="0" y="0"/>
                  </a:lnTo>
                  <a:close/>
                  <a:moveTo>
                    <a:pt x="35258099" y="4976808"/>
                  </a:moveTo>
                  <a:lnTo>
                    <a:pt x="59690" y="4976808"/>
                  </a:lnTo>
                  <a:lnTo>
                    <a:pt x="59690" y="59690"/>
                  </a:lnTo>
                  <a:lnTo>
                    <a:pt x="35258099" y="59690"/>
                  </a:lnTo>
                  <a:lnTo>
                    <a:pt x="35258099" y="4976808"/>
                  </a:lnTo>
                  <a:close/>
                </a:path>
              </a:pathLst>
            </a:custGeom>
            <a:solidFill>
              <a:srgbClr val="000000"/>
            </a:solidFill>
          </p:spPr>
        </p:sp>
      </p:grpSp>
      <p:sp>
        <p:nvSpPr>
          <p:cNvPr id="27" name="TextBox 27"/>
          <p:cNvSpPr txBox="1"/>
          <p:nvPr/>
        </p:nvSpPr>
        <p:spPr>
          <a:xfrm>
            <a:off x="1571368" y="1670355"/>
            <a:ext cx="10941370" cy="993775"/>
          </a:xfrm>
          <a:prstGeom prst="rect">
            <a:avLst/>
          </a:prstGeom>
        </p:spPr>
        <p:txBody>
          <a:bodyPr lIns="0" tIns="0" rIns="0" bIns="0" rtlCol="0" anchor="t">
            <a:spAutoFit/>
          </a:bodyPr>
          <a:lstStyle/>
          <a:p>
            <a:pPr marL="0" lvl="0" indent="0">
              <a:lnSpc>
                <a:spcPts val="7699"/>
              </a:lnSpc>
            </a:pPr>
            <a:r>
              <a:rPr lang="en-US" sz="6999">
                <a:solidFill>
                  <a:srgbClr val="000000"/>
                </a:solidFill>
                <a:latin typeface="Bevan Bold"/>
              </a:rPr>
              <a:t>Today's Objectives</a:t>
            </a:r>
          </a:p>
        </p:txBody>
      </p:sp>
      <p:sp>
        <p:nvSpPr>
          <p:cNvPr id="28" name="TextBox 28"/>
          <p:cNvSpPr txBox="1"/>
          <p:nvPr/>
        </p:nvSpPr>
        <p:spPr>
          <a:xfrm>
            <a:off x="3009281" y="4104251"/>
            <a:ext cx="6583623" cy="547370"/>
          </a:xfrm>
          <a:prstGeom prst="rect">
            <a:avLst/>
          </a:prstGeom>
        </p:spPr>
        <p:txBody>
          <a:bodyPr lIns="0" tIns="0" rIns="0" bIns="0" rtlCol="0" anchor="t">
            <a:spAutoFit/>
          </a:bodyPr>
          <a:lstStyle/>
          <a:p>
            <a:pPr marL="0" lvl="0" indent="0">
              <a:lnSpc>
                <a:spcPts val="4479"/>
              </a:lnSpc>
            </a:pPr>
            <a:r>
              <a:rPr lang="en-US" sz="3199" spc="31">
                <a:solidFill>
                  <a:srgbClr val="000000"/>
                </a:solidFill>
                <a:latin typeface="Roboto Bold"/>
              </a:rPr>
              <a:t>Introduction to human trafficking </a:t>
            </a:r>
          </a:p>
        </p:txBody>
      </p:sp>
      <p:sp>
        <p:nvSpPr>
          <p:cNvPr id="29" name="TextBox 29"/>
          <p:cNvSpPr txBox="1"/>
          <p:nvPr/>
        </p:nvSpPr>
        <p:spPr>
          <a:xfrm>
            <a:off x="3052113" y="5243064"/>
            <a:ext cx="6134719" cy="547370"/>
          </a:xfrm>
          <a:prstGeom prst="rect">
            <a:avLst/>
          </a:prstGeom>
        </p:spPr>
        <p:txBody>
          <a:bodyPr lIns="0" tIns="0" rIns="0" bIns="0" rtlCol="0" anchor="t">
            <a:spAutoFit/>
          </a:bodyPr>
          <a:lstStyle/>
          <a:p>
            <a:pPr marL="0" lvl="0" indent="0">
              <a:lnSpc>
                <a:spcPts val="4479"/>
              </a:lnSpc>
            </a:pPr>
            <a:r>
              <a:rPr lang="en-US" sz="3199" spc="31">
                <a:solidFill>
                  <a:srgbClr val="000000"/>
                </a:solidFill>
                <a:latin typeface="Roboto Bold"/>
              </a:rPr>
              <a:t>Different types of trafficking</a:t>
            </a:r>
          </a:p>
        </p:txBody>
      </p:sp>
      <p:sp>
        <p:nvSpPr>
          <p:cNvPr id="30" name="TextBox 30"/>
          <p:cNvSpPr txBox="1"/>
          <p:nvPr/>
        </p:nvSpPr>
        <p:spPr>
          <a:xfrm>
            <a:off x="3009281" y="7856075"/>
            <a:ext cx="4948492" cy="530860"/>
          </a:xfrm>
          <a:prstGeom prst="rect">
            <a:avLst/>
          </a:prstGeom>
        </p:spPr>
        <p:txBody>
          <a:bodyPr lIns="0" tIns="0" rIns="0" bIns="0" rtlCol="0" anchor="t">
            <a:spAutoFit/>
          </a:bodyPr>
          <a:lstStyle/>
          <a:p>
            <a:pPr marL="0" lvl="0" indent="0">
              <a:lnSpc>
                <a:spcPts val="4339"/>
              </a:lnSpc>
            </a:pPr>
            <a:r>
              <a:rPr lang="en-US" sz="3099" spc="30">
                <a:solidFill>
                  <a:srgbClr val="000000"/>
                </a:solidFill>
                <a:latin typeface="Roboto Bold"/>
              </a:rPr>
              <a:t>Commitment to act </a:t>
            </a:r>
          </a:p>
        </p:txBody>
      </p:sp>
      <p:sp>
        <p:nvSpPr>
          <p:cNvPr id="31" name="TextBox 31"/>
          <p:cNvSpPr txBox="1"/>
          <p:nvPr/>
        </p:nvSpPr>
        <p:spPr>
          <a:xfrm>
            <a:off x="3009281" y="6625965"/>
            <a:ext cx="6583623" cy="547370"/>
          </a:xfrm>
          <a:prstGeom prst="rect">
            <a:avLst/>
          </a:prstGeom>
        </p:spPr>
        <p:txBody>
          <a:bodyPr lIns="0" tIns="0" rIns="0" bIns="0" rtlCol="0" anchor="t">
            <a:spAutoFit/>
          </a:bodyPr>
          <a:lstStyle/>
          <a:p>
            <a:pPr marL="0" lvl="0" indent="0">
              <a:lnSpc>
                <a:spcPts val="4479"/>
              </a:lnSpc>
            </a:pPr>
            <a:r>
              <a:rPr lang="en-US" sz="3199" spc="31">
                <a:solidFill>
                  <a:srgbClr val="000000"/>
                </a:solidFill>
                <a:latin typeface="Roboto Bold"/>
              </a:rPr>
              <a:t>Hotels and human trafficking</a:t>
            </a:r>
            <a:r>
              <a:rPr lang="en-US" sz="3199" spc="31">
                <a:solidFill>
                  <a:srgbClr val="000000"/>
                </a:solidFill>
                <a:latin typeface="Roboto"/>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AD9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453" r="23083"/>
          <a:stretch>
            <a:fillRect/>
          </a:stretch>
        </p:blipFill>
        <p:spPr>
          <a:xfrm>
            <a:off x="1028700" y="1680697"/>
            <a:ext cx="7587233" cy="8229600"/>
          </a:xfrm>
          <a:prstGeom prst="rect">
            <a:avLst/>
          </a:prstGeom>
        </p:spPr>
      </p:pic>
      <p:grpSp>
        <p:nvGrpSpPr>
          <p:cNvPr id="3" name="Group 3"/>
          <p:cNvGrpSpPr/>
          <p:nvPr/>
        </p:nvGrpSpPr>
        <p:grpSpPr>
          <a:xfrm>
            <a:off x="1028700" y="652651"/>
            <a:ext cx="17367242" cy="4476264"/>
            <a:chOff x="0" y="0"/>
            <a:chExt cx="23156323" cy="5968352"/>
          </a:xfrm>
        </p:grpSpPr>
        <p:sp>
          <p:nvSpPr>
            <p:cNvPr id="4" name="TextBox 4"/>
            <p:cNvSpPr txBox="1"/>
            <p:nvPr/>
          </p:nvSpPr>
          <p:spPr>
            <a:xfrm>
              <a:off x="0" y="133350"/>
              <a:ext cx="23156323" cy="1272641"/>
            </a:xfrm>
            <a:prstGeom prst="rect">
              <a:avLst/>
            </a:prstGeom>
          </p:spPr>
          <p:txBody>
            <a:bodyPr lIns="0" tIns="0" rIns="0" bIns="0" rtlCol="0" anchor="t">
              <a:spAutoFit/>
            </a:bodyPr>
            <a:lstStyle/>
            <a:p>
              <a:pPr marL="0" lvl="0" indent="0" algn="l">
                <a:lnSpc>
                  <a:spcPts val="7015"/>
                </a:lnSpc>
                <a:spcBef>
                  <a:spcPct val="0"/>
                </a:spcBef>
              </a:pPr>
              <a:r>
                <a:rPr lang="en-US" sz="7015">
                  <a:solidFill>
                    <a:srgbClr val="E46F2D"/>
                  </a:solidFill>
                  <a:latin typeface="Bevan"/>
                </a:rPr>
                <a:t>Marianna's Experience </a:t>
              </a:r>
            </a:p>
          </p:txBody>
        </p:sp>
        <p:sp>
          <p:nvSpPr>
            <p:cNvPr id="5" name="TextBox 5"/>
            <p:cNvSpPr txBox="1"/>
            <p:nvPr/>
          </p:nvSpPr>
          <p:spPr>
            <a:xfrm>
              <a:off x="0" y="5769401"/>
              <a:ext cx="23156323" cy="630425"/>
            </a:xfrm>
            <a:prstGeom prst="rect">
              <a:avLst/>
            </a:prstGeom>
          </p:spPr>
          <p:txBody>
            <a:bodyPr lIns="0" tIns="0" rIns="0" bIns="0" rtlCol="0" anchor="t">
              <a:spAutoFit/>
            </a:bodyPr>
            <a:lstStyle/>
            <a:p>
              <a:pPr marL="0" lvl="0" indent="0" algn="l">
                <a:lnSpc>
                  <a:spcPts val="3702"/>
                </a:lnSpc>
                <a:spcBef>
                  <a:spcPct val="0"/>
                </a:spcBef>
              </a:pPr>
              <a:endParaRPr/>
            </a:p>
          </p:txBody>
        </p:sp>
      </p:grpSp>
      <p:grpSp>
        <p:nvGrpSpPr>
          <p:cNvPr id="6" name="Group 6"/>
          <p:cNvGrpSpPr/>
          <p:nvPr/>
        </p:nvGrpSpPr>
        <p:grpSpPr>
          <a:xfrm>
            <a:off x="972692" y="3043543"/>
            <a:ext cx="16882943" cy="2564173"/>
            <a:chOff x="0" y="0"/>
            <a:chExt cx="22510590" cy="3418897"/>
          </a:xfrm>
        </p:grpSpPr>
        <p:sp>
          <p:nvSpPr>
            <p:cNvPr id="7" name="TextBox 7"/>
            <p:cNvSpPr txBox="1"/>
            <p:nvPr/>
          </p:nvSpPr>
          <p:spPr>
            <a:xfrm>
              <a:off x="0" y="511759"/>
              <a:ext cx="22510590" cy="2907138"/>
            </a:xfrm>
            <a:prstGeom prst="rect">
              <a:avLst/>
            </a:prstGeom>
          </p:spPr>
          <p:txBody>
            <a:bodyPr lIns="0" tIns="0" rIns="0" bIns="0" rtlCol="0" anchor="t">
              <a:spAutoFit/>
            </a:bodyPr>
            <a:lstStyle/>
            <a:p>
              <a:pPr>
                <a:lnSpc>
                  <a:spcPts val="4379"/>
                </a:lnSpc>
              </a:pPr>
              <a:endParaRPr/>
            </a:p>
            <a:p>
              <a:pPr>
                <a:lnSpc>
                  <a:spcPts val="4379"/>
                </a:lnSpc>
              </a:pPr>
              <a:r>
                <a:rPr lang="en-US" sz="3128">
                  <a:solidFill>
                    <a:srgbClr val="000000"/>
                  </a:solidFill>
                  <a:latin typeface="Roboto"/>
                </a:rPr>
                <a:t> </a:t>
              </a:r>
            </a:p>
            <a:p>
              <a:pPr>
                <a:lnSpc>
                  <a:spcPts val="4379"/>
                </a:lnSpc>
              </a:pPr>
              <a:r>
                <a:rPr lang="en-US" sz="3128">
                  <a:solidFill>
                    <a:srgbClr val="000000"/>
                  </a:solidFill>
                  <a:latin typeface="Roboto"/>
                </a:rPr>
                <a:t>  </a:t>
              </a:r>
            </a:p>
            <a:p>
              <a:pPr marL="0" lvl="0" indent="0" algn="l">
                <a:lnSpc>
                  <a:spcPts val="4379"/>
                </a:lnSpc>
                <a:spcBef>
                  <a:spcPct val="0"/>
                </a:spcBef>
              </a:pPr>
              <a:endParaRPr lang="en-US" sz="3128">
                <a:solidFill>
                  <a:srgbClr val="000000"/>
                </a:solidFill>
                <a:latin typeface="Roboto"/>
              </a:endParaRPr>
            </a:p>
          </p:txBody>
        </p:sp>
        <p:sp>
          <p:nvSpPr>
            <p:cNvPr id="8" name="TextBox 8"/>
            <p:cNvSpPr txBox="1"/>
            <p:nvPr/>
          </p:nvSpPr>
          <p:spPr>
            <a:xfrm>
              <a:off x="0" y="-45809"/>
              <a:ext cx="22510590" cy="315572"/>
            </a:xfrm>
            <a:prstGeom prst="rect">
              <a:avLst/>
            </a:prstGeom>
          </p:spPr>
          <p:txBody>
            <a:bodyPr lIns="0" tIns="0" rIns="0" bIns="0" rtlCol="0" anchor="t">
              <a:spAutoFit/>
            </a:bodyPr>
            <a:lstStyle/>
            <a:p>
              <a:pPr marL="0" lvl="0" indent="0" algn="l">
                <a:lnSpc>
                  <a:spcPts val="1912"/>
                </a:lnSpc>
                <a:spcBef>
                  <a:spcPct val="0"/>
                </a:spcBef>
              </a:pPr>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56002">
            <a:off x="12783769" y="4248638"/>
            <a:ext cx="1106029" cy="1524601"/>
          </a:xfrm>
          <a:prstGeom prst="rect">
            <a:avLst/>
          </a:prstGeom>
        </p:spPr>
      </p:pic>
      <p:sp>
        <p:nvSpPr>
          <p:cNvPr id="10" name="TextBox 10"/>
          <p:cNvSpPr txBox="1"/>
          <p:nvPr/>
        </p:nvSpPr>
        <p:spPr>
          <a:xfrm>
            <a:off x="8817931" y="5645816"/>
            <a:ext cx="9037704" cy="3969563"/>
          </a:xfrm>
          <a:prstGeom prst="rect">
            <a:avLst/>
          </a:prstGeom>
        </p:spPr>
        <p:txBody>
          <a:bodyPr lIns="0" tIns="0" rIns="0" bIns="0" rtlCol="0" anchor="t">
            <a:spAutoFit/>
          </a:bodyPr>
          <a:lstStyle/>
          <a:p>
            <a:pPr algn="ctr">
              <a:lnSpc>
                <a:spcPts val="3920"/>
              </a:lnSpc>
              <a:spcBef>
                <a:spcPct val="0"/>
              </a:spcBef>
            </a:pPr>
            <a:r>
              <a:rPr lang="en-US" sz="3564">
                <a:solidFill>
                  <a:srgbClr val="000000"/>
                </a:solidFill>
                <a:latin typeface="Open Sans Italics"/>
              </a:rPr>
              <a:t>"</a:t>
            </a:r>
            <a:r>
              <a:rPr lang="en-US" sz="3564">
                <a:solidFill>
                  <a:srgbClr val="000000"/>
                </a:solidFill>
                <a:latin typeface="Open Sans Bold Italics"/>
              </a:rPr>
              <a:t>He was very manipulative and almost condescending in the way that he made it seem like he knew more that I did about my own life and what I could do in my life. And kind of promising me that he could change my life and that I could make lots of money and have the life that I always wanted.</a:t>
            </a:r>
            <a:r>
              <a:rPr lang="en-US" sz="3564">
                <a:solidFill>
                  <a:srgbClr val="000000"/>
                </a:solidFill>
                <a:latin typeface="Open Sans Italics"/>
              </a:rPr>
              <a:t>” </a:t>
            </a:r>
          </a:p>
        </p:txBody>
      </p:sp>
      <p:sp>
        <p:nvSpPr>
          <p:cNvPr id="11" name="TextBox 11"/>
          <p:cNvSpPr txBox="1"/>
          <p:nvPr/>
        </p:nvSpPr>
        <p:spPr>
          <a:xfrm>
            <a:off x="9539352" y="1980686"/>
            <a:ext cx="7594862" cy="2417388"/>
          </a:xfrm>
          <a:prstGeom prst="rect">
            <a:avLst/>
          </a:prstGeom>
        </p:spPr>
        <p:txBody>
          <a:bodyPr lIns="0" tIns="0" rIns="0" bIns="0" rtlCol="0" anchor="t">
            <a:spAutoFit/>
          </a:bodyPr>
          <a:lstStyle/>
          <a:p>
            <a:pPr algn="ctr">
              <a:lnSpc>
                <a:spcPts val="4833"/>
              </a:lnSpc>
            </a:pPr>
            <a:r>
              <a:rPr lang="en-US" sz="3452">
                <a:solidFill>
                  <a:srgbClr val="000000"/>
                </a:solidFill>
                <a:latin typeface="Libre Franklin Bold"/>
              </a:rPr>
              <a:t>At the age of 16, trafficked at hotels and motels in Halifax, Toronto and Moncton before being hospitalized for malnutrition.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5840" b="9810"/>
          <a:stretch>
            <a:fillRect/>
          </a:stretch>
        </p:blipFill>
        <p:spPr>
          <a:xfrm>
            <a:off x="0" y="0"/>
            <a:ext cx="18288000" cy="10287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7023"/>
        </a:solidFill>
        <a:effectLst/>
      </p:bgPr>
    </p:bg>
    <p:spTree>
      <p:nvGrpSpPr>
        <p:cNvPr id="1" name=""/>
        <p:cNvGrpSpPr/>
        <p:nvPr/>
      </p:nvGrpSpPr>
      <p:grpSpPr>
        <a:xfrm>
          <a:off x="0" y="0"/>
          <a:ext cx="0" cy="0"/>
          <a:chOff x="0" y="0"/>
          <a:chExt cx="0" cy="0"/>
        </a:xfrm>
      </p:grpSpPr>
      <p:sp>
        <p:nvSpPr>
          <p:cNvPr id="2" name="TextBox 2"/>
          <p:cNvSpPr txBox="1"/>
          <p:nvPr/>
        </p:nvSpPr>
        <p:spPr>
          <a:xfrm>
            <a:off x="9085362" y="5015865"/>
            <a:ext cx="117277" cy="217170"/>
          </a:xfrm>
          <a:prstGeom prst="rect">
            <a:avLst/>
          </a:prstGeom>
        </p:spPr>
        <p:txBody>
          <a:bodyPr lIns="0" tIns="0" rIns="0" bIns="0" rtlCol="0" anchor="t">
            <a:spAutoFit/>
          </a:bodyPr>
          <a:lstStyle/>
          <a:p>
            <a:pPr algn="ctr">
              <a:lnSpc>
                <a:spcPts val="1679"/>
              </a:lnSpc>
            </a:pPr>
            <a:r>
              <a:rPr lang="en-US" sz="1200">
                <a:solidFill>
                  <a:srgbClr val="FFFFFF"/>
                </a:solidFill>
                <a:latin typeface="Calibri"/>
              </a:rPr>
              <a:t>xt</a:t>
            </a:r>
          </a:p>
        </p:txBody>
      </p:sp>
      <p:grpSp>
        <p:nvGrpSpPr>
          <p:cNvPr id="3" name="Group 3"/>
          <p:cNvGrpSpPr/>
          <p:nvPr/>
        </p:nvGrpSpPr>
        <p:grpSpPr>
          <a:xfrm>
            <a:off x="1662595" y="1028700"/>
            <a:ext cx="8957354" cy="8957354"/>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16E97"/>
            </a:solidFill>
          </p:spPr>
        </p:sp>
      </p:grpSp>
      <p:sp>
        <p:nvSpPr>
          <p:cNvPr id="5" name="TextBox 5"/>
          <p:cNvSpPr txBox="1"/>
          <p:nvPr/>
        </p:nvSpPr>
        <p:spPr>
          <a:xfrm>
            <a:off x="7825508" y="2003869"/>
            <a:ext cx="8905520" cy="877769"/>
          </a:xfrm>
          <a:prstGeom prst="rect">
            <a:avLst/>
          </a:prstGeom>
        </p:spPr>
        <p:txBody>
          <a:bodyPr lIns="0" tIns="0" rIns="0" bIns="0" rtlCol="0" anchor="t">
            <a:spAutoFit/>
          </a:bodyPr>
          <a:lstStyle/>
          <a:p>
            <a:pPr algn="ctr">
              <a:lnSpc>
                <a:spcPts val="3427"/>
              </a:lnSpc>
            </a:pPr>
            <a:r>
              <a:rPr lang="en-US" sz="3115">
                <a:solidFill>
                  <a:srgbClr val="233D5D"/>
                </a:solidFill>
                <a:latin typeface="Niveau Grotesk 1"/>
              </a:rPr>
              <a:t>Social and Systemic </a:t>
            </a:r>
          </a:p>
          <a:p>
            <a:pPr algn="ctr">
              <a:lnSpc>
                <a:spcPts val="3427"/>
              </a:lnSpc>
            </a:pPr>
            <a:r>
              <a:rPr lang="en-US" sz="3115">
                <a:solidFill>
                  <a:srgbClr val="233D5D"/>
                </a:solidFill>
                <a:latin typeface="Niveau Grotesk 1"/>
              </a:rPr>
              <a:t>Risk Factors</a:t>
            </a:r>
          </a:p>
        </p:txBody>
      </p:sp>
      <p:grpSp>
        <p:nvGrpSpPr>
          <p:cNvPr id="6" name="Group 6"/>
          <p:cNvGrpSpPr/>
          <p:nvPr/>
        </p:nvGrpSpPr>
        <p:grpSpPr>
          <a:xfrm>
            <a:off x="7651677" y="1028700"/>
            <a:ext cx="8957354" cy="895735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16E97"/>
            </a:solidFill>
          </p:spPr>
        </p:sp>
      </p:grpSp>
      <p:sp>
        <p:nvSpPr>
          <p:cNvPr id="8" name="TextBox 8"/>
          <p:cNvSpPr txBox="1"/>
          <p:nvPr/>
        </p:nvSpPr>
        <p:spPr>
          <a:xfrm>
            <a:off x="10547504" y="3596013"/>
            <a:ext cx="8905520" cy="3782894"/>
          </a:xfrm>
          <a:prstGeom prst="rect">
            <a:avLst/>
          </a:prstGeom>
        </p:spPr>
        <p:txBody>
          <a:bodyPr lIns="0" tIns="0" rIns="0" bIns="0" rtlCol="0" anchor="t">
            <a:spAutoFit/>
          </a:bodyPr>
          <a:lstStyle/>
          <a:p>
            <a:pPr marL="672667" lvl="1" indent="-336333">
              <a:lnSpc>
                <a:spcPts val="3427"/>
              </a:lnSpc>
              <a:buFont typeface="Arial"/>
              <a:buChar char="•"/>
            </a:pPr>
            <a:r>
              <a:rPr lang="en-US" sz="3115">
                <a:solidFill>
                  <a:srgbClr val="FFFFFF"/>
                </a:solidFill>
                <a:latin typeface="Libre Franklin Bold"/>
              </a:rPr>
              <a:t>Gender Inequity</a:t>
            </a:r>
          </a:p>
          <a:p>
            <a:pPr marL="672667" lvl="1" indent="-336333">
              <a:lnSpc>
                <a:spcPts val="3427"/>
              </a:lnSpc>
              <a:buFont typeface="Arial"/>
              <a:buChar char="•"/>
            </a:pPr>
            <a:r>
              <a:rPr lang="en-US" sz="3115">
                <a:solidFill>
                  <a:srgbClr val="FFFFFF"/>
                </a:solidFill>
                <a:latin typeface="Libre Franklin Bold"/>
              </a:rPr>
              <a:t>Social Marginalization</a:t>
            </a:r>
          </a:p>
          <a:p>
            <a:pPr marL="672667" lvl="1" indent="-336333">
              <a:lnSpc>
                <a:spcPts val="3427"/>
              </a:lnSpc>
              <a:buFont typeface="Arial"/>
              <a:buChar char="•"/>
            </a:pPr>
            <a:r>
              <a:rPr lang="en-US" sz="3115">
                <a:solidFill>
                  <a:srgbClr val="FFFFFF"/>
                </a:solidFill>
                <a:latin typeface="Libre Franklin Bold"/>
              </a:rPr>
              <a:t>Poverty</a:t>
            </a:r>
          </a:p>
          <a:p>
            <a:pPr marL="672667" lvl="1" indent="-336333">
              <a:lnSpc>
                <a:spcPts val="3427"/>
              </a:lnSpc>
              <a:buFont typeface="Arial"/>
              <a:buChar char="•"/>
            </a:pPr>
            <a:r>
              <a:rPr lang="en-US" sz="3115">
                <a:solidFill>
                  <a:srgbClr val="FFFFFF"/>
                </a:solidFill>
                <a:latin typeface="Libre Franklin Bold"/>
              </a:rPr>
              <a:t>Toxic Masculinity</a:t>
            </a:r>
          </a:p>
          <a:p>
            <a:pPr marL="672667" lvl="1" indent="-336333">
              <a:lnSpc>
                <a:spcPts val="3427"/>
              </a:lnSpc>
              <a:buFont typeface="Arial"/>
              <a:buChar char="•"/>
            </a:pPr>
            <a:r>
              <a:rPr lang="en-US" sz="3115">
                <a:solidFill>
                  <a:srgbClr val="FFFFFF"/>
                </a:solidFill>
                <a:latin typeface="Libre Franklin Bold"/>
              </a:rPr>
              <a:t>Normalized Exploitation</a:t>
            </a:r>
          </a:p>
          <a:p>
            <a:pPr marL="672667" lvl="1" indent="-336333">
              <a:lnSpc>
                <a:spcPts val="3427"/>
              </a:lnSpc>
              <a:buFont typeface="Arial"/>
              <a:buChar char="•"/>
            </a:pPr>
            <a:r>
              <a:rPr lang="en-US" sz="3115">
                <a:solidFill>
                  <a:srgbClr val="FFFFFF"/>
                </a:solidFill>
                <a:latin typeface="Libre Franklin Bold"/>
              </a:rPr>
              <a:t>Community Isolation</a:t>
            </a:r>
          </a:p>
          <a:p>
            <a:pPr marL="672667" lvl="1" indent="-336333">
              <a:lnSpc>
                <a:spcPts val="3427"/>
              </a:lnSpc>
              <a:buFont typeface="Arial"/>
              <a:buChar char="•"/>
            </a:pPr>
            <a:r>
              <a:rPr lang="en-US" sz="3115">
                <a:solidFill>
                  <a:srgbClr val="FFFFFF"/>
                </a:solidFill>
                <a:latin typeface="Libre Franklin Bold"/>
              </a:rPr>
              <a:t>Systemic Racism</a:t>
            </a:r>
          </a:p>
          <a:p>
            <a:pPr marL="672667" lvl="1" indent="-336333">
              <a:lnSpc>
                <a:spcPts val="3427"/>
              </a:lnSpc>
              <a:buFont typeface="Arial"/>
              <a:buChar char="•"/>
            </a:pPr>
            <a:r>
              <a:rPr lang="en-US" sz="3115">
                <a:solidFill>
                  <a:srgbClr val="FFFFFF"/>
                </a:solidFill>
                <a:latin typeface="Libre Franklin Bold"/>
              </a:rPr>
              <a:t>Language barriers</a:t>
            </a:r>
          </a:p>
          <a:p>
            <a:pPr marL="672666" lvl="1" indent="-336333">
              <a:lnSpc>
                <a:spcPts val="3427"/>
              </a:lnSpc>
              <a:buFont typeface="Arial"/>
              <a:buChar char="•"/>
            </a:pPr>
            <a:r>
              <a:rPr lang="en-US" sz="3115">
                <a:solidFill>
                  <a:srgbClr val="FFFFFF"/>
                </a:solidFill>
                <a:latin typeface="Libre Franklin Bold"/>
              </a:rPr>
              <a:t>Legacy of colonization</a:t>
            </a:r>
          </a:p>
        </p:txBody>
      </p:sp>
      <p:sp>
        <p:nvSpPr>
          <p:cNvPr id="9" name="TextBox 9"/>
          <p:cNvSpPr txBox="1"/>
          <p:nvPr/>
        </p:nvSpPr>
        <p:spPr>
          <a:xfrm>
            <a:off x="3198917" y="3472611"/>
            <a:ext cx="8905520" cy="5154494"/>
          </a:xfrm>
          <a:prstGeom prst="rect">
            <a:avLst/>
          </a:prstGeom>
        </p:spPr>
        <p:txBody>
          <a:bodyPr lIns="0" tIns="0" rIns="0" bIns="0" rtlCol="0" anchor="t">
            <a:spAutoFit/>
          </a:bodyPr>
          <a:lstStyle/>
          <a:p>
            <a:pPr marL="672667" lvl="1" indent="-336333">
              <a:lnSpc>
                <a:spcPts val="3427"/>
              </a:lnSpc>
              <a:buFont typeface="Arial"/>
              <a:buChar char="•"/>
            </a:pPr>
            <a:r>
              <a:rPr lang="en-US" sz="3115">
                <a:solidFill>
                  <a:srgbClr val="FFFFFF"/>
                </a:solidFill>
                <a:latin typeface="Libre Franklin Bold"/>
              </a:rPr>
              <a:t>Low self-esteem</a:t>
            </a:r>
          </a:p>
          <a:p>
            <a:pPr marL="672667" lvl="1" indent="-336333">
              <a:lnSpc>
                <a:spcPts val="3427"/>
              </a:lnSpc>
              <a:buFont typeface="Arial"/>
              <a:buChar char="•"/>
            </a:pPr>
            <a:r>
              <a:rPr lang="en-US" sz="3115">
                <a:solidFill>
                  <a:srgbClr val="FFFFFF"/>
                </a:solidFill>
                <a:latin typeface="Libre Franklin Bold"/>
              </a:rPr>
              <a:t>Lack of confidence</a:t>
            </a:r>
          </a:p>
          <a:p>
            <a:pPr marL="672667" lvl="1" indent="-336333">
              <a:lnSpc>
                <a:spcPts val="3427"/>
              </a:lnSpc>
              <a:buFont typeface="Arial"/>
              <a:buChar char="•"/>
            </a:pPr>
            <a:r>
              <a:rPr lang="en-US" sz="3115">
                <a:solidFill>
                  <a:srgbClr val="FFFFFF"/>
                </a:solidFill>
                <a:latin typeface="Libre Franklin Bold"/>
              </a:rPr>
              <a:t>Need for approval</a:t>
            </a:r>
          </a:p>
          <a:p>
            <a:pPr marL="672667" lvl="1" indent="-336333">
              <a:lnSpc>
                <a:spcPts val="3427"/>
              </a:lnSpc>
              <a:buFont typeface="Arial"/>
              <a:buChar char="•"/>
            </a:pPr>
            <a:r>
              <a:rPr lang="en-US" sz="3115">
                <a:solidFill>
                  <a:srgbClr val="FFFFFF"/>
                </a:solidFill>
                <a:latin typeface="Libre Franklin Bold"/>
              </a:rPr>
              <a:t>Need for love</a:t>
            </a:r>
          </a:p>
          <a:p>
            <a:pPr marL="672667" lvl="1" indent="-336333">
              <a:lnSpc>
                <a:spcPts val="3427"/>
              </a:lnSpc>
              <a:buFont typeface="Arial"/>
              <a:buChar char="•"/>
            </a:pPr>
            <a:r>
              <a:rPr lang="en-US" sz="3115">
                <a:solidFill>
                  <a:srgbClr val="FFFFFF"/>
                </a:solidFill>
                <a:latin typeface="Libre Franklin Bold"/>
              </a:rPr>
              <a:t>Family dynamic</a:t>
            </a:r>
          </a:p>
          <a:p>
            <a:pPr marL="672667" lvl="1" indent="-336333">
              <a:lnSpc>
                <a:spcPts val="3427"/>
              </a:lnSpc>
              <a:buFont typeface="Arial"/>
              <a:buChar char="•"/>
            </a:pPr>
            <a:r>
              <a:rPr lang="en-US" sz="3115">
                <a:solidFill>
                  <a:srgbClr val="FFFFFF"/>
                </a:solidFill>
                <a:latin typeface="Libre Franklin Bold"/>
              </a:rPr>
              <a:t>Lack of social support </a:t>
            </a:r>
          </a:p>
          <a:p>
            <a:pPr marL="672667" lvl="1" indent="-336333">
              <a:lnSpc>
                <a:spcPts val="3427"/>
              </a:lnSpc>
              <a:buFont typeface="Arial"/>
              <a:buChar char="•"/>
            </a:pPr>
            <a:r>
              <a:rPr lang="en-US" sz="3115">
                <a:solidFill>
                  <a:srgbClr val="FFFFFF"/>
                </a:solidFill>
                <a:latin typeface="Libre Franklin Bold"/>
              </a:rPr>
              <a:t>Problems at school</a:t>
            </a:r>
          </a:p>
          <a:p>
            <a:pPr marL="672667" lvl="1" indent="-336333">
              <a:lnSpc>
                <a:spcPts val="3427"/>
              </a:lnSpc>
              <a:buFont typeface="Arial"/>
              <a:buChar char="•"/>
            </a:pPr>
            <a:r>
              <a:rPr lang="en-US" sz="3115">
                <a:solidFill>
                  <a:srgbClr val="FFFFFF"/>
                </a:solidFill>
                <a:latin typeface="Libre Franklin Bold"/>
              </a:rPr>
              <a:t>Bullying</a:t>
            </a:r>
          </a:p>
          <a:p>
            <a:pPr marL="672667" lvl="1" indent="-336333">
              <a:lnSpc>
                <a:spcPts val="3427"/>
              </a:lnSpc>
              <a:buFont typeface="Arial"/>
              <a:buChar char="•"/>
            </a:pPr>
            <a:r>
              <a:rPr lang="en-US" sz="3115">
                <a:solidFill>
                  <a:srgbClr val="FFFFFF"/>
                </a:solidFill>
                <a:latin typeface="Libre Franklin Bold"/>
              </a:rPr>
              <a:t>History of abuse</a:t>
            </a:r>
          </a:p>
          <a:p>
            <a:pPr marL="672667" lvl="1" indent="-336333">
              <a:lnSpc>
                <a:spcPts val="3427"/>
              </a:lnSpc>
              <a:buFont typeface="Arial"/>
              <a:buChar char="•"/>
            </a:pPr>
            <a:r>
              <a:rPr lang="en-US" sz="3115">
                <a:solidFill>
                  <a:srgbClr val="FFFFFF"/>
                </a:solidFill>
                <a:latin typeface="Libre Franklin Bold"/>
              </a:rPr>
              <a:t>Gender Identity</a:t>
            </a:r>
          </a:p>
          <a:p>
            <a:pPr marL="672667" lvl="1" indent="-336333">
              <a:lnSpc>
                <a:spcPts val="3427"/>
              </a:lnSpc>
              <a:buFont typeface="Arial"/>
              <a:buChar char="•"/>
            </a:pPr>
            <a:r>
              <a:rPr lang="en-US" sz="3115">
                <a:solidFill>
                  <a:srgbClr val="FFFFFF"/>
                </a:solidFill>
                <a:latin typeface="Libre Franklin Bold"/>
              </a:rPr>
              <a:t>Sexual Orientation</a:t>
            </a:r>
          </a:p>
          <a:p>
            <a:pPr marL="672666" lvl="1" indent="-336333">
              <a:lnSpc>
                <a:spcPts val="3427"/>
              </a:lnSpc>
              <a:buFont typeface="Arial"/>
              <a:buChar char="•"/>
            </a:pPr>
            <a:r>
              <a:rPr lang="en-US" sz="3115">
                <a:solidFill>
                  <a:srgbClr val="FFFFFF"/>
                </a:solidFill>
                <a:latin typeface="Libre Franklin Bold"/>
              </a:rPr>
              <a:t>Racial Identification</a:t>
            </a: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66406" y="6345901"/>
            <a:ext cx="1555187" cy="1331629"/>
          </a:xfrm>
          <a:prstGeom prst="rect">
            <a:avLst/>
          </a:prstGeom>
        </p:spPr>
      </p:pic>
      <p:sp>
        <p:nvSpPr>
          <p:cNvPr id="11" name="TextBox 11"/>
          <p:cNvSpPr txBox="1"/>
          <p:nvPr/>
        </p:nvSpPr>
        <p:spPr>
          <a:xfrm>
            <a:off x="4749878" y="4688736"/>
            <a:ext cx="8905520" cy="1346835"/>
          </a:xfrm>
          <a:prstGeom prst="rect">
            <a:avLst/>
          </a:prstGeom>
        </p:spPr>
        <p:txBody>
          <a:bodyPr lIns="0" tIns="0" rIns="0" bIns="0" rtlCol="0" anchor="t">
            <a:spAutoFit/>
          </a:bodyPr>
          <a:lstStyle/>
          <a:p>
            <a:pPr algn="ctr">
              <a:lnSpc>
                <a:spcPts val="5280"/>
              </a:lnSpc>
            </a:pPr>
            <a:r>
              <a:rPr lang="en-US" sz="4800">
                <a:solidFill>
                  <a:srgbClr val="000000"/>
                </a:solidFill>
                <a:latin typeface="Libre Franklin Bold"/>
              </a:rPr>
              <a:t>Highest </a:t>
            </a:r>
          </a:p>
          <a:p>
            <a:pPr algn="ctr">
              <a:lnSpc>
                <a:spcPts val="5280"/>
              </a:lnSpc>
            </a:pPr>
            <a:r>
              <a:rPr lang="en-US" sz="4800">
                <a:solidFill>
                  <a:srgbClr val="000000"/>
                </a:solidFill>
                <a:latin typeface="Libre Franklin Bold"/>
              </a:rPr>
              <a:t>risk</a:t>
            </a:r>
          </a:p>
        </p:txBody>
      </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66406" y="3149277"/>
            <a:ext cx="1555187" cy="1331629"/>
          </a:xfrm>
          <a:prstGeom prst="rect">
            <a:avLst/>
          </a:prstGeom>
        </p:spPr>
      </p:pic>
      <p:sp>
        <p:nvSpPr>
          <p:cNvPr id="13" name="TextBox 13"/>
          <p:cNvSpPr txBox="1"/>
          <p:nvPr/>
        </p:nvSpPr>
        <p:spPr>
          <a:xfrm>
            <a:off x="10306024" y="2013394"/>
            <a:ext cx="4415629" cy="1149606"/>
          </a:xfrm>
          <a:prstGeom prst="rect">
            <a:avLst/>
          </a:prstGeom>
        </p:spPr>
        <p:txBody>
          <a:bodyPr lIns="0" tIns="0" rIns="0" bIns="0" rtlCol="0" anchor="t">
            <a:spAutoFit/>
          </a:bodyPr>
          <a:lstStyle/>
          <a:p>
            <a:pPr algn="ctr">
              <a:lnSpc>
                <a:spcPts val="4477"/>
              </a:lnSpc>
              <a:spcBef>
                <a:spcPct val="0"/>
              </a:spcBef>
            </a:pPr>
            <a:r>
              <a:rPr lang="en-US" sz="4070">
                <a:solidFill>
                  <a:srgbClr val="FFFFFF"/>
                </a:solidFill>
                <a:latin typeface="Niveau Grotesk 2"/>
              </a:rPr>
              <a:t>Social and Systemic </a:t>
            </a:r>
          </a:p>
          <a:p>
            <a:pPr algn="ctr">
              <a:lnSpc>
                <a:spcPts val="4477"/>
              </a:lnSpc>
              <a:spcBef>
                <a:spcPct val="0"/>
              </a:spcBef>
            </a:pPr>
            <a:r>
              <a:rPr lang="en-US" sz="4070">
                <a:solidFill>
                  <a:srgbClr val="FFFFFF"/>
                </a:solidFill>
                <a:latin typeface="Niveau Grotesk 2"/>
              </a:rPr>
              <a:t>Risk Factors</a:t>
            </a:r>
          </a:p>
        </p:txBody>
      </p:sp>
      <p:sp>
        <p:nvSpPr>
          <p:cNvPr id="14" name="TextBox 14"/>
          <p:cNvSpPr txBox="1"/>
          <p:nvPr/>
        </p:nvSpPr>
        <p:spPr>
          <a:xfrm>
            <a:off x="3198917" y="2153745"/>
            <a:ext cx="5044184" cy="587542"/>
          </a:xfrm>
          <a:prstGeom prst="rect">
            <a:avLst/>
          </a:prstGeom>
        </p:spPr>
        <p:txBody>
          <a:bodyPr lIns="0" tIns="0" rIns="0" bIns="0" rtlCol="0" anchor="t">
            <a:spAutoFit/>
          </a:bodyPr>
          <a:lstStyle/>
          <a:p>
            <a:pPr algn="ctr">
              <a:lnSpc>
                <a:spcPts val="4492"/>
              </a:lnSpc>
              <a:spcBef>
                <a:spcPct val="0"/>
              </a:spcBef>
            </a:pPr>
            <a:r>
              <a:rPr lang="en-US" sz="4084">
                <a:solidFill>
                  <a:srgbClr val="FFFFFF"/>
                </a:solidFill>
                <a:latin typeface="Niveau Grotesk 2"/>
              </a:rPr>
              <a:t>Individual Risk Factors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CA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70592" y="123440"/>
            <a:ext cx="1257160" cy="1072015"/>
          </a:xfrm>
          <a:prstGeom prst="rect">
            <a:avLst/>
          </a:prstGeom>
        </p:spPr>
      </p:pic>
      <p:grpSp>
        <p:nvGrpSpPr>
          <p:cNvPr id="3" name="Group 3"/>
          <p:cNvGrpSpPr/>
          <p:nvPr/>
        </p:nvGrpSpPr>
        <p:grpSpPr>
          <a:xfrm>
            <a:off x="2284175" y="1874418"/>
            <a:ext cx="3934917" cy="1916306"/>
            <a:chOff x="0" y="0"/>
            <a:chExt cx="2573859" cy="1253470"/>
          </a:xfrm>
        </p:grpSpPr>
        <p:sp>
          <p:nvSpPr>
            <p:cNvPr id="4" name="Freeform 4"/>
            <p:cNvSpPr/>
            <p:nvPr/>
          </p:nvSpPr>
          <p:spPr>
            <a:xfrm>
              <a:off x="0" y="0"/>
              <a:ext cx="2573859" cy="1253470"/>
            </a:xfrm>
            <a:custGeom>
              <a:avLst/>
              <a:gdLst/>
              <a:ahLst/>
              <a:cxnLst/>
              <a:rect l="l" t="t" r="r" b="b"/>
              <a:pathLst>
                <a:path w="2573859" h="1253470">
                  <a:moveTo>
                    <a:pt x="0" y="0"/>
                  </a:moveTo>
                  <a:lnTo>
                    <a:pt x="2573859" y="0"/>
                  </a:lnTo>
                  <a:lnTo>
                    <a:pt x="2573859" y="1253470"/>
                  </a:lnTo>
                  <a:lnTo>
                    <a:pt x="0" y="1253470"/>
                  </a:lnTo>
                  <a:close/>
                </a:path>
              </a:pathLst>
            </a:custGeom>
            <a:solidFill>
              <a:srgbClr val="A5BD9A"/>
            </a:solidFill>
          </p:spPr>
        </p:sp>
      </p:grpSp>
      <p:grpSp>
        <p:nvGrpSpPr>
          <p:cNvPr id="5" name="Group 5"/>
          <p:cNvGrpSpPr/>
          <p:nvPr/>
        </p:nvGrpSpPr>
        <p:grpSpPr>
          <a:xfrm>
            <a:off x="6989525" y="1874418"/>
            <a:ext cx="3934917" cy="1916306"/>
            <a:chOff x="0" y="0"/>
            <a:chExt cx="2573859" cy="1253470"/>
          </a:xfrm>
        </p:grpSpPr>
        <p:sp>
          <p:nvSpPr>
            <p:cNvPr id="6" name="Freeform 6"/>
            <p:cNvSpPr/>
            <p:nvPr/>
          </p:nvSpPr>
          <p:spPr>
            <a:xfrm>
              <a:off x="0" y="0"/>
              <a:ext cx="2573859" cy="1253470"/>
            </a:xfrm>
            <a:custGeom>
              <a:avLst/>
              <a:gdLst/>
              <a:ahLst/>
              <a:cxnLst/>
              <a:rect l="l" t="t" r="r" b="b"/>
              <a:pathLst>
                <a:path w="2573859" h="1253470">
                  <a:moveTo>
                    <a:pt x="0" y="0"/>
                  </a:moveTo>
                  <a:lnTo>
                    <a:pt x="2573859" y="0"/>
                  </a:lnTo>
                  <a:lnTo>
                    <a:pt x="2573859" y="1253470"/>
                  </a:lnTo>
                  <a:lnTo>
                    <a:pt x="0" y="1253470"/>
                  </a:lnTo>
                  <a:close/>
                </a:path>
              </a:pathLst>
            </a:custGeom>
            <a:solidFill>
              <a:srgbClr val="A5BD9A"/>
            </a:solidFill>
          </p:spPr>
        </p:sp>
      </p:grpSp>
      <p:grpSp>
        <p:nvGrpSpPr>
          <p:cNvPr id="7" name="Group 7"/>
          <p:cNvGrpSpPr/>
          <p:nvPr/>
        </p:nvGrpSpPr>
        <p:grpSpPr>
          <a:xfrm>
            <a:off x="11634300" y="1874418"/>
            <a:ext cx="3934917" cy="1916306"/>
            <a:chOff x="0" y="0"/>
            <a:chExt cx="2573859" cy="1253470"/>
          </a:xfrm>
        </p:grpSpPr>
        <p:sp>
          <p:nvSpPr>
            <p:cNvPr id="8" name="Freeform 8"/>
            <p:cNvSpPr/>
            <p:nvPr/>
          </p:nvSpPr>
          <p:spPr>
            <a:xfrm>
              <a:off x="0" y="0"/>
              <a:ext cx="2573859" cy="1253470"/>
            </a:xfrm>
            <a:custGeom>
              <a:avLst/>
              <a:gdLst/>
              <a:ahLst/>
              <a:cxnLst/>
              <a:rect l="l" t="t" r="r" b="b"/>
              <a:pathLst>
                <a:path w="2573859" h="1253470">
                  <a:moveTo>
                    <a:pt x="0" y="0"/>
                  </a:moveTo>
                  <a:lnTo>
                    <a:pt x="2573859" y="0"/>
                  </a:lnTo>
                  <a:lnTo>
                    <a:pt x="2573859" y="1253470"/>
                  </a:lnTo>
                  <a:lnTo>
                    <a:pt x="0" y="1253470"/>
                  </a:lnTo>
                  <a:close/>
                </a:path>
              </a:pathLst>
            </a:custGeom>
            <a:solidFill>
              <a:srgbClr val="A5BD9A"/>
            </a:solidFill>
          </p:spPr>
        </p:sp>
      </p:grpSp>
      <p:grpSp>
        <p:nvGrpSpPr>
          <p:cNvPr id="9" name="Group 9"/>
          <p:cNvGrpSpPr/>
          <p:nvPr/>
        </p:nvGrpSpPr>
        <p:grpSpPr>
          <a:xfrm>
            <a:off x="2284175" y="3790724"/>
            <a:ext cx="3934917" cy="5707256"/>
            <a:chOff x="0" y="0"/>
            <a:chExt cx="2573859" cy="3733159"/>
          </a:xfrm>
        </p:grpSpPr>
        <p:sp>
          <p:nvSpPr>
            <p:cNvPr id="10" name="Freeform 10"/>
            <p:cNvSpPr/>
            <p:nvPr/>
          </p:nvSpPr>
          <p:spPr>
            <a:xfrm>
              <a:off x="0" y="0"/>
              <a:ext cx="2573859" cy="3733159"/>
            </a:xfrm>
            <a:custGeom>
              <a:avLst/>
              <a:gdLst/>
              <a:ahLst/>
              <a:cxnLst/>
              <a:rect l="l" t="t" r="r" b="b"/>
              <a:pathLst>
                <a:path w="2573859" h="3733159">
                  <a:moveTo>
                    <a:pt x="0" y="0"/>
                  </a:moveTo>
                  <a:lnTo>
                    <a:pt x="2573859" y="0"/>
                  </a:lnTo>
                  <a:lnTo>
                    <a:pt x="2573859" y="3733159"/>
                  </a:lnTo>
                  <a:lnTo>
                    <a:pt x="0" y="3733159"/>
                  </a:lnTo>
                  <a:close/>
                </a:path>
              </a:pathLst>
            </a:custGeom>
            <a:solidFill>
              <a:srgbClr val="F2E2DA"/>
            </a:solidFill>
          </p:spPr>
        </p:sp>
      </p:grpSp>
      <p:grpSp>
        <p:nvGrpSpPr>
          <p:cNvPr id="11" name="Group 11"/>
          <p:cNvGrpSpPr/>
          <p:nvPr/>
        </p:nvGrpSpPr>
        <p:grpSpPr>
          <a:xfrm>
            <a:off x="11634300" y="3790724"/>
            <a:ext cx="3934917" cy="5707256"/>
            <a:chOff x="0" y="0"/>
            <a:chExt cx="2573859" cy="3733159"/>
          </a:xfrm>
        </p:grpSpPr>
        <p:sp>
          <p:nvSpPr>
            <p:cNvPr id="12" name="Freeform 12"/>
            <p:cNvSpPr/>
            <p:nvPr/>
          </p:nvSpPr>
          <p:spPr>
            <a:xfrm>
              <a:off x="0" y="0"/>
              <a:ext cx="2573859" cy="3733159"/>
            </a:xfrm>
            <a:custGeom>
              <a:avLst/>
              <a:gdLst/>
              <a:ahLst/>
              <a:cxnLst/>
              <a:rect l="l" t="t" r="r" b="b"/>
              <a:pathLst>
                <a:path w="2573859" h="3733159">
                  <a:moveTo>
                    <a:pt x="0" y="0"/>
                  </a:moveTo>
                  <a:lnTo>
                    <a:pt x="2573859" y="0"/>
                  </a:lnTo>
                  <a:lnTo>
                    <a:pt x="2573859" y="3733159"/>
                  </a:lnTo>
                  <a:lnTo>
                    <a:pt x="0" y="3733159"/>
                  </a:lnTo>
                  <a:close/>
                </a:path>
              </a:pathLst>
            </a:custGeom>
            <a:solidFill>
              <a:srgbClr val="F2E2DA"/>
            </a:solidFill>
          </p:spPr>
        </p:sp>
      </p:grpSp>
      <p:grpSp>
        <p:nvGrpSpPr>
          <p:cNvPr id="13" name="Group 13"/>
          <p:cNvGrpSpPr/>
          <p:nvPr/>
        </p:nvGrpSpPr>
        <p:grpSpPr>
          <a:xfrm>
            <a:off x="6989525" y="3790724"/>
            <a:ext cx="3934917" cy="5707256"/>
            <a:chOff x="0" y="0"/>
            <a:chExt cx="2573859" cy="3733159"/>
          </a:xfrm>
        </p:grpSpPr>
        <p:sp>
          <p:nvSpPr>
            <p:cNvPr id="14" name="Freeform 14"/>
            <p:cNvSpPr/>
            <p:nvPr/>
          </p:nvSpPr>
          <p:spPr>
            <a:xfrm>
              <a:off x="0" y="0"/>
              <a:ext cx="2573859" cy="3733159"/>
            </a:xfrm>
            <a:custGeom>
              <a:avLst/>
              <a:gdLst/>
              <a:ahLst/>
              <a:cxnLst/>
              <a:rect l="l" t="t" r="r" b="b"/>
              <a:pathLst>
                <a:path w="2573859" h="3733159">
                  <a:moveTo>
                    <a:pt x="0" y="0"/>
                  </a:moveTo>
                  <a:lnTo>
                    <a:pt x="2573859" y="0"/>
                  </a:lnTo>
                  <a:lnTo>
                    <a:pt x="2573859" y="3733159"/>
                  </a:lnTo>
                  <a:lnTo>
                    <a:pt x="0" y="3733159"/>
                  </a:lnTo>
                  <a:close/>
                </a:path>
              </a:pathLst>
            </a:custGeom>
            <a:solidFill>
              <a:srgbClr val="F2E2DA"/>
            </a:solidFill>
          </p:spPr>
        </p:sp>
      </p:grpSp>
      <p:grpSp>
        <p:nvGrpSpPr>
          <p:cNvPr id="15" name="Group 15"/>
          <p:cNvGrpSpPr/>
          <p:nvPr/>
        </p:nvGrpSpPr>
        <p:grpSpPr>
          <a:xfrm rot="5400000">
            <a:off x="2617093" y="3085536"/>
            <a:ext cx="3269082" cy="846847"/>
            <a:chOff x="0" y="0"/>
            <a:chExt cx="7152865" cy="1852930"/>
          </a:xfrm>
        </p:grpSpPr>
        <p:sp>
          <p:nvSpPr>
            <p:cNvPr id="16" name="Freeform 16"/>
            <p:cNvSpPr/>
            <p:nvPr/>
          </p:nvSpPr>
          <p:spPr>
            <a:xfrm>
              <a:off x="0" y="0"/>
              <a:ext cx="7152865" cy="1854200"/>
            </a:xfrm>
            <a:custGeom>
              <a:avLst/>
              <a:gdLst/>
              <a:ahLst/>
              <a:cxnLst/>
              <a:rect l="l" t="t" r="r" b="b"/>
              <a:pathLst>
                <a:path w="7152865" h="1854200">
                  <a:moveTo>
                    <a:pt x="7052535" y="739140"/>
                  </a:moveTo>
                  <a:lnTo>
                    <a:pt x="6131785" y="49530"/>
                  </a:lnTo>
                  <a:cubicBezTo>
                    <a:pt x="6087335" y="16510"/>
                    <a:pt x="6039075" y="0"/>
                    <a:pt x="5989545" y="0"/>
                  </a:cubicBezTo>
                  <a:cubicBezTo>
                    <a:pt x="5884135" y="0"/>
                    <a:pt x="5806665" y="81280"/>
                    <a:pt x="5806665" y="194310"/>
                  </a:cubicBezTo>
                  <a:lnTo>
                    <a:pt x="5806665" y="605790"/>
                  </a:lnTo>
                  <a:lnTo>
                    <a:pt x="313690" y="605790"/>
                  </a:lnTo>
                  <a:cubicBezTo>
                    <a:pt x="139700" y="609600"/>
                    <a:pt x="0" y="751840"/>
                    <a:pt x="0" y="927100"/>
                  </a:cubicBezTo>
                  <a:cubicBezTo>
                    <a:pt x="0" y="1102360"/>
                    <a:pt x="139700" y="1244600"/>
                    <a:pt x="313690" y="1248410"/>
                  </a:cubicBezTo>
                  <a:lnTo>
                    <a:pt x="5806665" y="1248410"/>
                  </a:lnTo>
                  <a:lnTo>
                    <a:pt x="5806665" y="1659890"/>
                  </a:lnTo>
                  <a:cubicBezTo>
                    <a:pt x="5806665" y="1772920"/>
                    <a:pt x="5884135" y="1854200"/>
                    <a:pt x="5989544" y="1854200"/>
                  </a:cubicBezTo>
                  <a:cubicBezTo>
                    <a:pt x="6039075" y="1854200"/>
                    <a:pt x="6087335" y="1836420"/>
                    <a:pt x="6131785" y="1803400"/>
                  </a:cubicBezTo>
                  <a:lnTo>
                    <a:pt x="7052535" y="1115060"/>
                  </a:lnTo>
                  <a:cubicBezTo>
                    <a:pt x="7116035" y="1066800"/>
                    <a:pt x="7152865" y="998220"/>
                    <a:pt x="7152865" y="927100"/>
                  </a:cubicBezTo>
                  <a:cubicBezTo>
                    <a:pt x="7152865" y="854710"/>
                    <a:pt x="7116035" y="787400"/>
                    <a:pt x="7052535" y="739140"/>
                  </a:cubicBezTo>
                  <a:close/>
                </a:path>
              </a:pathLst>
            </a:custGeom>
            <a:solidFill>
              <a:srgbClr val="A5BD9A"/>
            </a:solidFill>
          </p:spPr>
        </p:sp>
      </p:grpSp>
      <p:sp>
        <p:nvSpPr>
          <p:cNvPr id="17" name="TextBox 17"/>
          <p:cNvSpPr txBox="1"/>
          <p:nvPr/>
        </p:nvSpPr>
        <p:spPr>
          <a:xfrm>
            <a:off x="399223" y="514100"/>
            <a:ext cx="8153102" cy="681355"/>
          </a:xfrm>
          <a:prstGeom prst="rect">
            <a:avLst/>
          </a:prstGeom>
        </p:spPr>
        <p:txBody>
          <a:bodyPr lIns="0" tIns="0" rIns="0" bIns="0" rtlCol="0" anchor="t">
            <a:spAutoFit/>
          </a:bodyPr>
          <a:lstStyle/>
          <a:p>
            <a:pPr algn="ctr">
              <a:lnSpc>
                <a:spcPts val="5390"/>
              </a:lnSpc>
            </a:pPr>
            <a:r>
              <a:rPr lang="en-US" sz="4900">
                <a:solidFill>
                  <a:srgbClr val="000000"/>
                </a:solidFill>
                <a:latin typeface="Libre Franklin Bold"/>
              </a:rPr>
              <a:t>THE LEGAL DIFFERENCES</a:t>
            </a:r>
          </a:p>
        </p:txBody>
      </p:sp>
      <p:grpSp>
        <p:nvGrpSpPr>
          <p:cNvPr id="18" name="Group 18"/>
          <p:cNvGrpSpPr/>
          <p:nvPr/>
        </p:nvGrpSpPr>
        <p:grpSpPr>
          <a:xfrm rot="5400000">
            <a:off x="7341208" y="3085536"/>
            <a:ext cx="3269082" cy="846847"/>
            <a:chOff x="0" y="0"/>
            <a:chExt cx="7152865" cy="1852930"/>
          </a:xfrm>
        </p:grpSpPr>
        <p:sp>
          <p:nvSpPr>
            <p:cNvPr id="19" name="Freeform 19"/>
            <p:cNvSpPr/>
            <p:nvPr/>
          </p:nvSpPr>
          <p:spPr>
            <a:xfrm>
              <a:off x="0" y="0"/>
              <a:ext cx="7152865" cy="1854200"/>
            </a:xfrm>
            <a:custGeom>
              <a:avLst/>
              <a:gdLst/>
              <a:ahLst/>
              <a:cxnLst/>
              <a:rect l="l" t="t" r="r" b="b"/>
              <a:pathLst>
                <a:path w="7152865" h="1854200">
                  <a:moveTo>
                    <a:pt x="7052535" y="739140"/>
                  </a:moveTo>
                  <a:lnTo>
                    <a:pt x="6131785" y="49530"/>
                  </a:lnTo>
                  <a:cubicBezTo>
                    <a:pt x="6087335" y="16510"/>
                    <a:pt x="6039075" y="0"/>
                    <a:pt x="5989545" y="0"/>
                  </a:cubicBezTo>
                  <a:cubicBezTo>
                    <a:pt x="5884135" y="0"/>
                    <a:pt x="5806665" y="81280"/>
                    <a:pt x="5806665" y="194310"/>
                  </a:cubicBezTo>
                  <a:lnTo>
                    <a:pt x="5806665" y="605790"/>
                  </a:lnTo>
                  <a:lnTo>
                    <a:pt x="313690" y="605790"/>
                  </a:lnTo>
                  <a:cubicBezTo>
                    <a:pt x="139700" y="609600"/>
                    <a:pt x="0" y="751840"/>
                    <a:pt x="0" y="927100"/>
                  </a:cubicBezTo>
                  <a:cubicBezTo>
                    <a:pt x="0" y="1102360"/>
                    <a:pt x="139700" y="1244600"/>
                    <a:pt x="313690" y="1248410"/>
                  </a:cubicBezTo>
                  <a:lnTo>
                    <a:pt x="5806665" y="1248410"/>
                  </a:lnTo>
                  <a:lnTo>
                    <a:pt x="5806665" y="1659890"/>
                  </a:lnTo>
                  <a:cubicBezTo>
                    <a:pt x="5806665" y="1772920"/>
                    <a:pt x="5884135" y="1854200"/>
                    <a:pt x="5989544" y="1854200"/>
                  </a:cubicBezTo>
                  <a:cubicBezTo>
                    <a:pt x="6039075" y="1854200"/>
                    <a:pt x="6087335" y="1836420"/>
                    <a:pt x="6131785" y="1803400"/>
                  </a:cubicBezTo>
                  <a:lnTo>
                    <a:pt x="7052535" y="1115060"/>
                  </a:lnTo>
                  <a:cubicBezTo>
                    <a:pt x="7116035" y="1066800"/>
                    <a:pt x="7152865" y="998220"/>
                    <a:pt x="7152865" y="927100"/>
                  </a:cubicBezTo>
                  <a:cubicBezTo>
                    <a:pt x="7152865" y="854710"/>
                    <a:pt x="7116035" y="787400"/>
                    <a:pt x="7052535" y="739140"/>
                  </a:cubicBezTo>
                  <a:close/>
                </a:path>
              </a:pathLst>
            </a:custGeom>
            <a:solidFill>
              <a:srgbClr val="A5BD9A"/>
            </a:solidFill>
          </p:spPr>
        </p:sp>
      </p:grpSp>
      <p:grpSp>
        <p:nvGrpSpPr>
          <p:cNvPr id="20" name="Group 20"/>
          <p:cNvGrpSpPr/>
          <p:nvPr/>
        </p:nvGrpSpPr>
        <p:grpSpPr>
          <a:xfrm rot="5400000">
            <a:off x="11967217" y="3085536"/>
            <a:ext cx="3269082" cy="846847"/>
            <a:chOff x="0" y="0"/>
            <a:chExt cx="7152865" cy="1852930"/>
          </a:xfrm>
        </p:grpSpPr>
        <p:sp>
          <p:nvSpPr>
            <p:cNvPr id="21" name="Freeform 21"/>
            <p:cNvSpPr/>
            <p:nvPr/>
          </p:nvSpPr>
          <p:spPr>
            <a:xfrm>
              <a:off x="0" y="0"/>
              <a:ext cx="7152865" cy="1854200"/>
            </a:xfrm>
            <a:custGeom>
              <a:avLst/>
              <a:gdLst/>
              <a:ahLst/>
              <a:cxnLst/>
              <a:rect l="l" t="t" r="r" b="b"/>
              <a:pathLst>
                <a:path w="7152865" h="1854200">
                  <a:moveTo>
                    <a:pt x="7052535" y="739140"/>
                  </a:moveTo>
                  <a:lnTo>
                    <a:pt x="6131785" y="49530"/>
                  </a:lnTo>
                  <a:cubicBezTo>
                    <a:pt x="6087335" y="16510"/>
                    <a:pt x="6039075" y="0"/>
                    <a:pt x="5989545" y="0"/>
                  </a:cubicBezTo>
                  <a:cubicBezTo>
                    <a:pt x="5884135" y="0"/>
                    <a:pt x="5806665" y="81280"/>
                    <a:pt x="5806665" y="194310"/>
                  </a:cubicBezTo>
                  <a:lnTo>
                    <a:pt x="5806665" y="605790"/>
                  </a:lnTo>
                  <a:lnTo>
                    <a:pt x="313690" y="605790"/>
                  </a:lnTo>
                  <a:cubicBezTo>
                    <a:pt x="139700" y="609600"/>
                    <a:pt x="0" y="751840"/>
                    <a:pt x="0" y="927100"/>
                  </a:cubicBezTo>
                  <a:cubicBezTo>
                    <a:pt x="0" y="1102360"/>
                    <a:pt x="139700" y="1244600"/>
                    <a:pt x="313690" y="1248410"/>
                  </a:cubicBezTo>
                  <a:lnTo>
                    <a:pt x="5806665" y="1248410"/>
                  </a:lnTo>
                  <a:lnTo>
                    <a:pt x="5806665" y="1659890"/>
                  </a:lnTo>
                  <a:cubicBezTo>
                    <a:pt x="5806665" y="1772920"/>
                    <a:pt x="5884135" y="1854200"/>
                    <a:pt x="5989544" y="1854200"/>
                  </a:cubicBezTo>
                  <a:cubicBezTo>
                    <a:pt x="6039075" y="1854200"/>
                    <a:pt x="6087335" y="1836420"/>
                    <a:pt x="6131785" y="1803400"/>
                  </a:cubicBezTo>
                  <a:lnTo>
                    <a:pt x="7052535" y="1115060"/>
                  </a:lnTo>
                  <a:cubicBezTo>
                    <a:pt x="7116035" y="1066800"/>
                    <a:pt x="7152865" y="998220"/>
                    <a:pt x="7152865" y="927100"/>
                  </a:cubicBezTo>
                  <a:cubicBezTo>
                    <a:pt x="7152865" y="854710"/>
                    <a:pt x="7116035" y="787400"/>
                    <a:pt x="7052535" y="739140"/>
                  </a:cubicBezTo>
                  <a:close/>
                </a:path>
              </a:pathLst>
            </a:custGeom>
            <a:solidFill>
              <a:srgbClr val="A5BD9A"/>
            </a:solidFill>
          </p:spPr>
        </p:sp>
      </p:grpSp>
      <p:sp>
        <p:nvSpPr>
          <p:cNvPr id="22" name="TextBox 22"/>
          <p:cNvSpPr txBox="1"/>
          <p:nvPr/>
        </p:nvSpPr>
        <p:spPr>
          <a:xfrm>
            <a:off x="2722872" y="2861146"/>
            <a:ext cx="3057525" cy="728544"/>
          </a:xfrm>
          <a:prstGeom prst="rect">
            <a:avLst/>
          </a:prstGeom>
        </p:spPr>
        <p:txBody>
          <a:bodyPr lIns="0" tIns="0" rIns="0" bIns="0" rtlCol="0" anchor="t">
            <a:spAutoFit/>
          </a:bodyPr>
          <a:lstStyle/>
          <a:p>
            <a:pPr algn="ctr">
              <a:lnSpc>
                <a:spcPts val="2877"/>
              </a:lnSpc>
            </a:pPr>
            <a:r>
              <a:rPr lang="en-US" sz="2615">
                <a:solidFill>
                  <a:srgbClr val="000000"/>
                </a:solidFill>
                <a:latin typeface="Libre Franklin Light"/>
              </a:rPr>
              <a:t>Criminal Code Section 279</a:t>
            </a:r>
          </a:p>
        </p:txBody>
      </p:sp>
      <p:sp>
        <p:nvSpPr>
          <p:cNvPr id="23" name="TextBox 23"/>
          <p:cNvSpPr txBox="1"/>
          <p:nvPr/>
        </p:nvSpPr>
        <p:spPr>
          <a:xfrm>
            <a:off x="7446986" y="2897803"/>
            <a:ext cx="3057525" cy="728544"/>
          </a:xfrm>
          <a:prstGeom prst="rect">
            <a:avLst/>
          </a:prstGeom>
        </p:spPr>
        <p:txBody>
          <a:bodyPr lIns="0" tIns="0" rIns="0" bIns="0" rtlCol="0" anchor="t">
            <a:spAutoFit/>
          </a:bodyPr>
          <a:lstStyle/>
          <a:p>
            <a:pPr algn="ctr">
              <a:lnSpc>
                <a:spcPts val="2877"/>
              </a:lnSpc>
            </a:pPr>
            <a:r>
              <a:rPr lang="en-US" sz="2615">
                <a:solidFill>
                  <a:srgbClr val="000000"/>
                </a:solidFill>
                <a:latin typeface="Libre Franklin Light"/>
              </a:rPr>
              <a:t>Criminal Code Section 286</a:t>
            </a:r>
          </a:p>
        </p:txBody>
      </p:sp>
      <p:sp>
        <p:nvSpPr>
          <p:cNvPr id="24" name="TextBox 24"/>
          <p:cNvSpPr txBox="1"/>
          <p:nvPr/>
        </p:nvSpPr>
        <p:spPr>
          <a:xfrm>
            <a:off x="12072996" y="2861146"/>
            <a:ext cx="3057525" cy="728544"/>
          </a:xfrm>
          <a:prstGeom prst="rect">
            <a:avLst/>
          </a:prstGeom>
        </p:spPr>
        <p:txBody>
          <a:bodyPr lIns="0" tIns="0" rIns="0" bIns="0" rtlCol="0" anchor="t">
            <a:spAutoFit/>
          </a:bodyPr>
          <a:lstStyle/>
          <a:p>
            <a:pPr algn="ctr">
              <a:lnSpc>
                <a:spcPts val="2877"/>
              </a:lnSpc>
            </a:pPr>
            <a:r>
              <a:rPr lang="en-US" sz="2615">
                <a:solidFill>
                  <a:srgbClr val="000000"/>
                </a:solidFill>
                <a:latin typeface="Libre Franklin Light"/>
              </a:rPr>
              <a:t>Criminal Code Section 153</a:t>
            </a:r>
          </a:p>
        </p:txBody>
      </p:sp>
      <p:sp>
        <p:nvSpPr>
          <p:cNvPr id="25" name="TextBox 25"/>
          <p:cNvSpPr txBox="1"/>
          <p:nvPr/>
        </p:nvSpPr>
        <p:spPr>
          <a:xfrm>
            <a:off x="2284175" y="5389493"/>
            <a:ext cx="3934917" cy="3986094"/>
          </a:xfrm>
          <a:prstGeom prst="rect">
            <a:avLst/>
          </a:prstGeom>
        </p:spPr>
        <p:txBody>
          <a:bodyPr lIns="0" tIns="0" rIns="0" bIns="0" rtlCol="0" anchor="t">
            <a:spAutoFit/>
          </a:bodyPr>
          <a:lstStyle/>
          <a:p>
            <a:pPr marL="564717" lvl="1" indent="-282358">
              <a:lnSpc>
                <a:spcPts val="2877"/>
              </a:lnSpc>
              <a:buFont typeface="Arial"/>
              <a:buChar char="•"/>
            </a:pPr>
            <a:r>
              <a:rPr lang="en-US" sz="2615">
                <a:solidFill>
                  <a:srgbClr val="000000"/>
                </a:solidFill>
                <a:latin typeface="Libre Franklin Bold"/>
              </a:rPr>
              <a:t>Recruitment</a:t>
            </a:r>
          </a:p>
          <a:p>
            <a:pPr>
              <a:lnSpc>
                <a:spcPts val="2877"/>
              </a:lnSpc>
            </a:pPr>
            <a:endParaRPr lang="en-US" sz="2615">
              <a:solidFill>
                <a:srgbClr val="000000"/>
              </a:solidFill>
              <a:latin typeface="Libre Franklin Bold"/>
            </a:endParaRPr>
          </a:p>
          <a:p>
            <a:pPr marL="564717" lvl="1" indent="-282358">
              <a:lnSpc>
                <a:spcPts val="2877"/>
              </a:lnSpc>
              <a:buFont typeface="Arial"/>
              <a:buChar char="•"/>
            </a:pPr>
            <a:r>
              <a:rPr lang="en-US" sz="2615">
                <a:solidFill>
                  <a:srgbClr val="000000"/>
                </a:solidFill>
                <a:latin typeface="Libre Franklin Bold"/>
              </a:rPr>
              <a:t>Transports or transfer</a:t>
            </a:r>
          </a:p>
          <a:p>
            <a:pPr>
              <a:lnSpc>
                <a:spcPts val="2877"/>
              </a:lnSpc>
            </a:pPr>
            <a:endParaRPr lang="en-US" sz="2615">
              <a:solidFill>
                <a:srgbClr val="000000"/>
              </a:solidFill>
              <a:latin typeface="Libre Franklin Bold"/>
            </a:endParaRPr>
          </a:p>
          <a:p>
            <a:pPr marL="564717" lvl="1" indent="-282358">
              <a:lnSpc>
                <a:spcPts val="2877"/>
              </a:lnSpc>
              <a:buFont typeface="Arial"/>
              <a:buChar char="•"/>
            </a:pPr>
            <a:r>
              <a:rPr lang="en-US" sz="2615">
                <a:solidFill>
                  <a:srgbClr val="000000"/>
                </a:solidFill>
                <a:latin typeface="Libre Franklin Bold"/>
              </a:rPr>
              <a:t>Exercise of control</a:t>
            </a:r>
          </a:p>
          <a:p>
            <a:pPr>
              <a:lnSpc>
                <a:spcPts val="2877"/>
              </a:lnSpc>
            </a:pPr>
            <a:endParaRPr lang="en-US" sz="2615">
              <a:solidFill>
                <a:srgbClr val="000000"/>
              </a:solidFill>
              <a:latin typeface="Libre Franklin Bold"/>
            </a:endParaRPr>
          </a:p>
          <a:p>
            <a:pPr marL="564717" lvl="1" indent="-282358">
              <a:lnSpc>
                <a:spcPts val="2877"/>
              </a:lnSpc>
              <a:buFont typeface="Arial"/>
              <a:buChar char="•"/>
            </a:pPr>
            <a:r>
              <a:rPr lang="en-US" sz="2615">
                <a:solidFill>
                  <a:srgbClr val="000000"/>
                </a:solidFill>
                <a:latin typeface="Libre Franklin Bold"/>
              </a:rPr>
              <a:t>Force or coercion</a:t>
            </a:r>
          </a:p>
          <a:p>
            <a:pPr>
              <a:lnSpc>
                <a:spcPts val="2877"/>
              </a:lnSpc>
            </a:pPr>
            <a:endParaRPr lang="en-US" sz="2615">
              <a:solidFill>
                <a:srgbClr val="000000"/>
              </a:solidFill>
              <a:latin typeface="Libre Franklin Bold"/>
            </a:endParaRPr>
          </a:p>
          <a:p>
            <a:pPr marL="564716" lvl="1" indent="-282358">
              <a:lnSpc>
                <a:spcPts val="2877"/>
              </a:lnSpc>
              <a:buFont typeface="Arial"/>
              <a:buChar char="•"/>
            </a:pPr>
            <a:r>
              <a:rPr lang="en-US" sz="2615">
                <a:solidFill>
                  <a:srgbClr val="000000"/>
                </a:solidFill>
                <a:latin typeface="Libre Franklin Bold"/>
              </a:rPr>
              <a:t>Sexual or labour exploitation</a:t>
            </a:r>
          </a:p>
        </p:txBody>
      </p:sp>
      <p:sp>
        <p:nvSpPr>
          <p:cNvPr id="26" name="TextBox 26"/>
          <p:cNvSpPr txBox="1"/>
          <p:nvPr/>
        </p:nvSpPr>
        <p:spPr>
          <a:xfrm>
            <a:off x="6989525" y="5389493"/>
            <a:ext cx="3801567" cy="2900244"/>
          </a:xfrm>
          <a:prstGeom prst="rect">
            <a:avLst/>
          </a:prstGeom>
        </p:spPr>
        <p:txBody>
          <a:bodyPr lIns="0" tIns="0" rIns="0" bIns="0" rtlCol="0" anchor="t">
            <a:spAutoFit/>
          </a:bodyPr>
          <a:lstStyle/>
          <a:p>
            <a:pPr marL="564717" lvl="1" indent="-282358">
              <a:lnSpc>
                <a:spcPts val="2877"/>
              </a:lnSpc>
              <a:buFont typeface="Arial"/>
              <a:buChar char="•"/>
            </a:pPr>
            <a:r>
              <a:rPr lang="en-US" sz="2615">
                <a:solidFill>
                  <a:srgbClr val="000000"/>
                </a:solidFill>
                <a:latin typeface="Libre Franklin Bold"/>
              </a:rPr>
              <a:t>Purchasing sexual services from anyone</a:t>
            </a:r>
          </a:p>
          <a:p>
            <a:pPr>
              <a:lnSpc>
                <a:spcPts val="2877"/>
              </a:lnSpc>
            </a:pPr>
            <a:endParaRPr lang="en-US" sz="2615">
              <a:solidFill>
                <a:srgbClr val="000000"/>
              </a:solidFill>
              <a:latin typeface="Libre Franklin Bold"/>
            </a:endParaRPr>
          </a:p>
          <a:p>
            <a:pPr marL="564716" lvl="1" indent="-282358">
              <a:lnSpc>
                <a:spcPts val="2877"/>
              </a:lnSpc>
              <a:buFont typeface="Arial"/>
              <a:buChar char="•"/>
            </a:pPr>
            <a:r>
              <a:rPr lang="en-US" sz="2615">
                <a:solidFill>
                  <a:srgbClr val="000000"/>
                </a:solidFill>
                <a:latin typeface="Libre Franklin Bold"/>
              </a:rPr>
              <a:t>3rd party receives material benefit from sexual services</a:t>
            </a:r>
          </a:p>
        </p:txBody>
      </p:sp>
      <p:sp>
        <p:nvSpPr>
          <p:cNvPr id="27" name="TextBox 27"/>
          <p:cNvSpPr txBox="1"/>
          <p:nvPr/>
        </p:nvSpPr>
        <p:spPr>
          <a:xfrm>
            <a:off x="11634300" y="5389493"/>
            <a:ext cx="3801567" cy="3262194"/>
          </a:xfrm>
          <a:prstGeom prst="rect">
            <a:avLst/>
          </a:prstGeom>
        </p:spPr>
        <p:txBody>
          <a:bodyPr lIns="0" tIns="0" rIns="0" bIns="0" rtlCol="0" anchor="t">
            <a:spAutoFit/>
          </a:bodyPr>
          <a:lstStyle/>
          <a:p>
            <a:pPr marL="564717" lvl="1" indent="-282358">
              <a:lnSpc>
                <a:spcPts val="2877"/>
              </a:lnSpc>
              <a:buFont typeface="Arial"/>
              <a:buChar char="•"/>
            </a:pPr>
            <a:r>
              <a:rPr lang="en-US" sz="2615">
                <a:solidFill>
                  <a:srgbClr val="000000"/>
                </a:solidFill>
                <a:latin typeface="Libre Franklin Bold"/>
              </a:rPr>
              <a:t>Age of victim</a:t>
            </a:r>
          </a:p>
          <a:p>
            <a:pPr>
              <a:lnSpc>
                <a:spcPts val="2877"/>
              </a:lnSpc>
            </a:pPr>
            <a:endParaRPr lang="en-US" sz="2615">
              <a:solidFill>
                <a:srgbClr val="000000"/>
              </a:solidFill>
              <a:latin typeface="Libre Franklin Bold"/>
            </a:endParaRPr>
          </a:p>
          <a:p>
            <a:pPr marL="564717" lvl="1" indent="-282358">
              <a:lnSpc>
                <a:spcPts val="2877"/>
              </a:lnSpc>
              <a:buFont typeface="Arial"/>
              <a:buChar char="•"/>
            </a:pPr>
            <a:r>
              <a:rPr lang="en-US" sz="2615">
                <a:solidFill>
                  <a:srgbClr val="000000"/>
                </a:solidFill>
                <a:latin typeface="Libre Franklin Bold"/>
              </a:rPr>
              <a:t>Age of perpetrator</a:t>
            </a:r>
          </a:p>
          <a:p>
            <a:pPr>
              <a:lnSpc>
                <a:spcPts val="2877"/>
              </a:lnSpc>
            </a:pPr>
            <a:endParaRPr lang="en-US" sz="2615">
              <a:solidFill>
                <a:srgbClr val="000000"/>
              </a:solidFill>
              <a:latin typeface="Libre Franklin Bold"/>
            </a:endParaRPr>
          </a:p>
          <a:p>
            <a:pPr marL="564717" lvl="1" indent="-282358">
              <a:lnSpc>
                <a:spcPts val="2877"/>
              </a:lnSpc>
              <a:buFont typeface="Arial"/>
              <a:buChar char="•"/>
            </a:pPr>
            <a:r>
              <a:rPr lang="en-US" sz="2615">
                <a:solidFill>
                  <a:srgbClr val="000000"/>
                </a:solidFill>
                <a:latin typeface="Libre Franklin Bold"/>
              </a:rPr>
              <a:t>Relationship between them</a:t>
            </a:r>
          </a:p>
          <a:p>
            <a:pPr>
              <a:lnSpc>
                <a:spcPts val="2877"/>
              </a:lnSpc>
            </a:pPr>
            <a:endParaRPr lang="en-US" sz="2615">
              <a:solidFill>
                <a:srgbClr val="000000"/>
              </a:solidFill>
              <a:latin typeface="Libre Franklin Bold"/>
            </a:endParaRPr>
          </a:p>
          <a:p>
            <a:pPr marL="564716" lvl="1" indent="-282358">
              <a:lnSpc>
                <a:spcPts val="2877"/>
              </a:lnSpc>
              <a:buFont typeface="Arial"/>
              <a:buChar char="•"/>
            </a:pPr>
            <a:r>
              <a:rPr lang="en-US" sz="2615">
                <a:solidFill>
                  <a:srgbClr val="000000"/>
                </a:solidFill>
                <a:latin typeface="Libre Franklin Bold"/>
              </a:rPr>
              <a:t>Invites or counsels sexual acts</a:t>
            </a:r>
          </a:p>
        </p:txBody>
      </p:sp>
      <p:sp>
        <p:nvSpPr>
          <p:cNvPr id="28" name="TextBox 28"/>
          <p:cNvSpPr txBox="1"/>
          <p:nvPr/>
        </p:nvSpPr>
        <p:spPr>
          <a:xfrm>
            <a:off x="2119312" y="4231541"/>
            <a:ext cx="9525" cy="366594"/>
          </a:xfrm>
          <a:prstGeom prst="rect">
            <a:avLst/>
          </a:prstGeom>
        </p:spPr>
        <p:txBody>
          <a:bodyPr lIns="0" tIns="0" rIns="0" bIns="0" rtlCol="0" anchor="t">
            <a:spAutoFit/>
          </a:bodyPr>
          <a:lstStyle/>
          <a:p>
            <a:pPr algn="ctr">
              <a:lnSpc>
                <a:spcPts val="2877"/>
              </a:lnSpc>
            </a:pPr>
            <a:endParaRPr/>
          </a:p>
        </p:txBody>
      </p:sp>
      <p:sp>
        <p:nvSpPr>
          <p:cNvPr id="29" name="TextBox 29"/>
          <p:cNvSpPr txBox="1"/>
          <p:nvPr/>
        </p:nvSpPr>
        <p:spPr>
          <a:xfrm>
            <a:off x="2722872" y="2321659"/>
            <a:ext cx="3057525" cy="366594"/>
          </a:xfrm>
          <a:prstGeom prst="rect">
            <a:avLst/>
          </a:prstGeom>
        </p:spPr>
        <p:txBody>
          <a:bodyPr lIns="0" tIns="0" rIns="0" bIns="0" rtlCol="0" anchor="t">
            <a:spAutoFit/>
          </a:bodyPr>
          <a:lstStyle/>
          <a:p>
            <a:pPr algn="ctr">
              <a:lnSpc>
                <a:spcPts val="2877"/>
              </a:lnSpc>
            </a:pPr>
            <a:r>
              <a:rPr lang="en-US" sz="2615">
                <a:solidFill>
                  <a:srgbClr val="000000"/>
                </a:solidFill>
                <a:latin typeface="Libre Franklin Bold"/>
              </a:rPr>
              <a:t>Human Trafficking</a:t>
            </a:r>
          </a:p>
        </p:txBody>
      </p:sp>
      <p:sp>
        <p:nvSpPr>
          <p:cNvPr id="30" name="TextBox 30"/>
          <p:cNvSpPr txBox="1"/>
          <p:nvPr/>
        </p:nvSpPr>
        <p:spPr>
          <a:xfrm>
            <a:off x="7428222" y="2140684"/>
            <a:ext cx="3057525" cy="728544"/>
          </a:xfrm>
          <a:prstGeom prst="rect">
            <a:avLst/>
          </a:prstGeom>
        </p:spPr>
        <p:txBody>
          <a:bodyPr lIns="0" tIns="0" rIns="0" bIns="0" rtlCol="0" anchor="t">
            <a:spAutoFit/>
          </a:bodyPr>
          <a:lstStyle/>
          <a:p>
            <a:pPr algn="ctr">
              <a:lnSpc>
                <a:spcPts val="2877"/>
              </a:lnSpc>
            </a:pPr>
            <a:r>
              <a:rPr lang="en-US" sz="2615">
                <a:solidFill>
                  <a:srgbClr val="000000"/>
                </a:solidFill>
                <a:latin typeface="Libre Franklin Bold"/>
              </a:rPr>
              <a:t>Obtaining Sexual Services</a:t>
            </a:r>
          </a:p>
        </p:txBody>
      </p:sp>
      <p:sp>
        <p:nvSpPr>
          <p:cNvPr id="31" name="TextBox 31"/>
          <p:cNvSpPr txBox="1"/>
          <p:nvPr/>
        </p:nvSpPr>
        <p:spPr>
          <a:xfrm>
            <a:off x="11968221" y="2321659"/>
            <a:ext cx="3267075" cy="366594"/>
          </a:xfrm>
          <a:prstGeom prst="rect">
            <a:avLst/>
          </a:prstGeom>
        </p:spPr>
        <p:txBody>
          <a:bodyPr lIns="0" tIns="0" rIns="0" bIns="0" rtlCol="0" anchor="t">
            <a:spAutoFit/>
          </a:bodyPr>
          <a:lstStyle/>
          <a:p>
            <a:pPr algn="ctr">
              <a:lnSpc>
                <a:spcPts val="2877"/>
              </a:lnSpc>
            </a:pPr>
            <a:r>
              <a:rPr lang="en-US" sz="2615">
                <a:solidFill>
                  <a:srgbClr val="000000"/>
                </a:solidFill>
                <a:latin typeface="Libre Franklin Bold"/>
              </a:rPr>
              <a:t>Sexual Exploitation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6F2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044437">
            <a:off x="1089283" y="647454"/>
            <a:ext cx="1102585" cy="282056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044437">
            <a:off x="4064325" y="647454"/>
            <a:ext cx="1102585" cy="282056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044437">
            <a:off x="7133042" y="647454"/>
            <a:ext cx="1102585" cy="2820567"/>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044437">
            <a:off x="10156552" y="647454"/>
            <a:ext cx="1102585" cy="2820567"/>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044437">
            <a:off x="13170449" y="647454"/>
            <a:ext cx="1102585" cy="282056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044437">
            <a:off x="16277042" y="647454"/>
            <a:ext cx="1102585" cy="2820567"/>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146877" y="225598"/>
            <a:ext cx="735246" cy="1192876"/>
          </a:xfrm>
          <a:prstGeom prst="rect">
            <a:avLst/>
          </a:prstGeom>
        </p:spPr>
      </p:pic>
      <p:grpSp>
        <p:nvGrpSpPr>
          <p:cNvPr id="9" name="Group 9"/>
          <p:cNvGrpSpPr/>
          <p:nvPr/>
        </p:nvGrpSpPr>
        <p:grpSpPr>
          <a:xfrm>
            <a:off x="478530" y="2751688"/>
            <a:ext cx="2383623" cy="5393544"/>
            <a:chOff x="0" y="0"/>
            <a:chExt cx="806312" cy="1824483"/>
          </a:xfrm>
        </p:grpSpPr>
        <p:sp>
          <p:nvSpPr>
            <p:cNvPr id="10" name="Freeform 10"/>
            <p:cNvSpPr/>
            <p:nvPr/>
          </p:nvSpPr>
          <p:spPr>
            <a:xfrm>
              <a:off x="0" y="0"/>
              <a:ext cx="806312" cy="1824483"/>
            </a:xfrm>
            <a:custGeom>
              <a:avLst/>
              <a:gdLst/>
              <a:ahLst/>
              <a:cxnLst/>
              <a:rect l="l" t="t" r="r" b="b"/>
              <a:pathLst>
                <a:path w="806312" h="1824483">
                  <a:moveTo>
                    <a:pt x="0" y="0"/>
                  </a:moveTo>
                  <a:lnTo>
                    <a:pt x="806312" y="0"/>
                  </a:lnTo>
                  <a:lnTo>
                    <a:pt x="806312" y="1824483"/>
                  </a:lnTo>
                  <a:lnTo>
                    <a:pt x="0" y="1824483"/>
                  </a:lnTo>
                  <a:close/>
                </a:path>
              </a:pathLst>
            </a:custGeom>
            <a:solidFill>
              <a:srgbClr val="F2E2DA"/>
            </a:solidFill>
          </p:spPr>
        </p:sp>
      </p:grpSp>
      <p:grpSp>
        <p:nvGrpSpPr>
          <p:cNvPr id="11" name="Group 11"/>
          <p:cNvGrpSpPr/>
          <p:nvPr/>
        </p:nvGrpSpPr>
        <p:grpSpPr>
          <a:xfrm>
            <a:off x="478530" y="8377099"/>
            <a:ext cx="2383623" cy="672095"/>
            <a:chOff x="0" y="0"/>
            <a:chExt cx="806312" cy="227351"/>
          </a:xfrm>
        </p:grpSpPr>
        <p:sp>
          <p:nvSpPr>
            <p:cNvPr id="12" name="Freeform 12"/>
            <p:cNvSpPr/>
            <p:nvPr/>
          </p:nvSpPr>
          <p:spPr>
            <a:xfrm>
              <a:off x="0" y="0"/>
              <a:ext cx="806312" cy="227351"/>
            </a:xfrm>
            <a:custGeom>
              <a:avLst/>
              <a:gdLst/>
              <a:ahLst/>
              <a:cxnLst/>
              <a:rect l="l" t="t" r="r" b="b"/>
              <a:pathLst>
                <a:path w="806312" h="227351">
                  <a:moveTo>
                    <a:pt x="0" y="0"/>
                  </a:moveTo>
                  <a:lnTo>
                    <a:pt x="806312" y="0"/>
                  </a:lnTo>
                  <a:lnTo>
                    <a:pt x="806312" y="227351"/>
                  </a:lnTo>
                  <a:lnTo>
                    <a:pt x="0" y="227351"/>
                  </a:lnTo>
                  <a:close/>
                </a:path>
              </a:pathLst>
            </a:custGeom>
            <a:solidFill>
              <a:srgbClr val="516E97"/>
            </a:solidFill>
          </p:spPr>
        </p:sp>
      </p:grpSp>
      <p:grpSp>
        <p:nvGrpSpPr>
          <p:cNvPr id="13" name="Group 13"/>
          <p:cNvGrpSpPr/>
          <p:nvPr/>
        </p:nvGrpSpPr>
        <p:grpSpPr>
          <a:xfrm>
            <a:off x="478530" y="9258300"/>
            <a:ext cx="2383623" cy="672095"/>
            <a:chOff x="0" y="0"/>
            <a:chExt cx="806312" cy="227351"/>
          </a:xfrm>
        </p:grpSpPr>
        <p:sp>
          <p:nvSpPr>
            <p:cNvPr id="14" name="Freeform 14"/>
            <p:cNvSpPr/>
            <p:nvPr/>
          </p:nvSpPr>
          <p:spPr>
            <a:xfrm>
              <a:off x="0" y="0"/>
              <a:ext cx="806312" cy="227351"/>
            </a:xfrm>
            <a:custGeom>
              <a:avLst/>
              <a:gdLst/>
              <a:ahLst/>
              <a:cxnLst/>
              <a:rect l="l" t="t" r="r" b="b"/>
              <a:pathLst>
                <a:path w="806312" h="227351">
                  <a:moveTo>
                    <a:pt x="0" y="0"/>
                  </a:moveTo>
                  <a:lnTo>
                    <a:pt x="806312" y="0"/>
                  </a:lnTo>
                  <a:lnTo>
                    <a:pt x="806312" y="227351"/>
                  </a:lnTo>
                  <a:lnTo>
                    <a:pt x="0" y="227351"/>
                  </a:lnTo>
                  <a:close/>
                </a:path>
              </a:pathLst>
            </a:custGeom>
            <a:solidFill>
              <a:srgbClr val="516E97"/>
            </a:solidFill>
          </p:spPr>
        </p:sp>
      </p:grpSp>
      <p:grpSp>
        <p:nvGrpSpPr>
          <p:cNvPr id="15" name="Group 15"/>
          <p:cNvGrpSpPr/>
          <p:nvPr/>
        </p:nvGrpSpPr>
        <p:grpSpPr>
          <a:xfrm>
            <a:off x="3461831" y="2751688"/>
            <a:ext cx="2383623" cy="5393544"/>
            <a:chOff x="0" y="0"/>
            <a:chExt cx="806312" cy="1824483"/>
          </a:xfrm>
        </p:grpSpPr>
        <p:sp>
          <p:nvSpPr>
            <p:cNvPr id="16" name="Freeform 16"/>
            <p:cNvSpPr/>
            <p:nvPr/>
          </p:nvSpPr>
          <p:spPr>
            <a:xfrm>
              <a:off x="0" y="0"/>
              <a:ext cx="806312" cy="1824483"/>
            </a:xfrm>
            <a:custGeom>
              <a:avLst/>
              <a:gdLst/>
              <a:ahLst/>
              <a:cxnLst/>
              <a:rect l="l" t="t" r="r" b="b"/>
              <a:pathLst>
                <a:path w="806312" h="1824483">
                  <a:moveTo>
                    <a:pt x="0" y="0"/>
                  </a:moveTo>
                  <a:lnTo>
                    <a:pt x="806312" y="0"/>
                  </a:lnTo>
                  <a:lnTo>
                    <a:pt x="806312" y="1824483"/>
                  </a:lnTo>
                  <a:lnTo>
                    <a:pt x="0" y="1824483"/>
                  </a:lnTo>
                  <a:close/>
                </a:path>
              </a:pathLst>
            </a:custGeom>
            <a:solidFill>
              <a:srgbClr val="F2E2DA"/>
            </a:solidFill>
          </p:spPr>
        </p:sp>
      </p:grpSp>
      <p:grpSp>
        <p:nvGrpSpPr>
          <p:cNvPr id="17" name="Group 17"/>
          <p:cNvGrpSpPr/>
          <p:nvPr/>
        </p:nvGrpSpPr>
        <p:grpSpPr>
          <a:xfrm>
            <a:off x="3461831" y="8377099"/>
            <a:ext cx="2383623" cy="672095"/>
            <a:chOff x="0" y="0"/>
            <a:chExt cx="806312" cy="227351"/>
          </a:xfrm>
        </p:grpSpPr>
        <p:sp>
          <p:nvSpPr>
            <p:cNvPr id="18" name="Freeform 18"/>
            <p:cNvSpPr/>
            <p:nvPr/>
          </p:nvSpPr>
          <p:spPr>
            <a:xfrm>
              <a:off x="0" y="0"/>
              <a:ext cx="806312" cy="227351"/>
            </a:xfrm>
            <a:custGeom>
              <a:avLst/>
              <a:gdLst/>
              <a:ahLst/>
              <a:cxnLst/>
              <a:rect l="l" t="t" r="r" b="b"/>
              <a:pathLst>
                <a:path w="806312" h="227351">
                  <a:moveTo>
                    <a:pt x="0" y="0"/>
                  </a:moveTo>
                  <a:lnTo>
                    <a:pt x="806312" y="0"/>
                  </a:lnTo>
                  <a:lnTo>
                    <a:pt x="806312" y="227351"/>
                  </a:lnTo>
                  <a:lnTo>
                    <a:pt x="0" y="227351"/>
                  </a:lnTo>
                  <a:close/>
                </a:path>
              </a:pathLst>
            </a:custGeom>
            <a:solidFill>
              <a:srgbClr val="516E97"/>
            </a:solidFill>
          </p:spPr>
        </p:sp>
      </p:grpSp>
      <p:grpSp>
        <p:nvGrpSpPr>
          <p:cNvPr id="19" name="Group 19"/>
          <p:cNvGrpSpPr/>
          <p:nvPr/>
        </p:nvGrpSpPr>
        <p:grpSpPr>
          <a:xfrm>
            <a:off x="3461831" y="9258300"/>
            <a:ext cx="2383623" cy="672095"/>
            <a:chOff x="0" y="0"/>
            <a:chExt cx="806312" cy="227351"/>
          </a:xfrm>
        </p:grpSpPr>
        <p:sp>
          <p:nvSpPr>
            <p:cNvPr id="20" name="Freeform 20"/>
            <p:cNvSpPr/>
            <p:nvPr/>
          </p:nvSpPr>
          <p:spPr>
            <a:xfrm>
              <a:off x="0" y="0"/>
              <a:ext cx="806312" cy="227351"/>
            </a:xfrm>
            <a:custGeom>
              <a:avLst/>
              <a:gdLst/>
              <a:ahLst/>
              <a:cxnLst/>
              <a:rect l="l" t="t" r="r" b="b"/>
              <a:pathLst>
                <a:path w="806312" h="227351">
                  <a:moveTo>
                    <a:pt x="0" y="0"/>
                  </a:moveTo>
                  <a:lnTo>
                    <a:pt x="806312" y="0"/>
                  </a:lnTo>
                  <a:lnTo>
                    <a:pt x="806312" y="227351"/>
                  </a:lnTo>
                  <a:lnTo>
                    <a:pt x="0" y="227351"/>
                  </a:lnTo>
                  <a:close/>
                </a:path>
              </a:pathLst>
            </a:custGeom>
            <a:solidFill>
              <a:srgbClr val="516E97"/>
            </a:solidFill>
          </p:spPr>
        </p:sp>
      </p:grpSp>
      <p:grpSp>
        <p:nvGrpSpPr>
          <p:cNvPr id="21" name="Group 21"/>
          <p:cNvGrpSpPr/>
          <p:nvPr/>
        </p:nvGrpSpPr>
        <p:grpSpPr>
          <a:xfrm>
            <a:off x="6492524" y="2751688"/>
            <a:ext cx="2383623" cy="5393544"/>
            <a:chOff x="0" y="0"/>
            <a:chExt cx="806312" cy="1824483"/>
          </a:xfrm>
        </p:grpSpPr>
        <p:sp>
          <p:nvSpPr>
            <p:cNvPr id="22" name="Freeform 22"/>
            <p:cNvSpPr/>
            <p:nvPr/>
          </p:nvSpPr>
          <p:spPr>
            <a:xfrm>
              <a:off x="0" y="0"/>
              <a:ext cx="806312" cy="1824483"/>
            </a:xfrm>
            <a:custGeom>
              <a:avLst/>
              <a:gdLst/>
              <a:ahLst/>
              <a:cxnLst/>
              <a:rect l="l" t="t" r="r" b="b"/>
              <a:pathLst>
                <a:path w="806312" h="1824483">
                  <a:moveTo>
                    <a:pt x="0" y="0"/>
                  </a:moveTo>
                  <a:lnTo>
                    <a:pt x="806312" y="0"/>
                  </a:lnTo>
                  <a:lnTo>
                    <a:pt x="806312" y="1824483"/>
                  </a:lnTo>
                  <a:lnTo>
                    <a:pt x="0" y="1824483"/>
                  </a:lnTo>
                  <a:close/>
                </a:path>
              </a:pathLst>
            </a:custGeom>
            <a:solidFill>
              <a:srgbClr val="F2E2DA"/>
            </a:solidFill>
          </p:spPr>
        </p:sp>
      </p:grpSp>
      <p:grpSp>
        <p:nvGrpSpPr>
          <p:cNvPr id="23" name="Group 23"/>
          <p:cNvGrpSpPr/>
          <p:nvPr/>
        </p:nvGrpSpPr>
        <p:grpSpPr>
          <a:xfrm>
            <a:off x="6492524" y="8377099"/>
            <a:ext cx="2383623" cy="672095"/>
            <a:chOff x="0" y="0"/>
            <a:chExt cx="806312" cy="227351"/>
          </a:xfrm>
        </p:grpSpPr>
        <p:sp>
          <p:nvSpPr>
            <p:cNvPr id="24" name="Freeform 24"/>
            <p:cNvSpPr/>
            <p:nvPr/>
          </p:nvSpPr>
          <p:spPr>
            <a:xfrm>
              <a:off x="0" y="0"/>
              <a:ext cx="806312" cy="227351"/>
            </a:xfrm>
            <a:custGeom>
              <a:avLst/>
              <a:gdLst/>
              <a:ahLst/>
              <a:cxnLst/>
              <a:rect l="l" t="t" r="r" b="b"/>
              <a:pathLst>
                <a:path w="806312" h="227351">
                  <a:moveTo>
                    <a:pt x="0" y="0"/>
                  </a:moveTo>
                  <a:lnTo>
                    <a:pt x="806312" y="0"/>
                  </a:lnTo>
                  <a:lnTo>
                    <a:pt x="806312" y="227351"/>
                  </a:lnTo>
                  <a:lnTo>
                    <a:pt x="0" y="227351"/>
                  </a:lnTo>
                  <a:close/>
                </a:path>
              </a:pathLst>
            </a:custGeom>
            <a:solidFill>
              <a:srgbClr val="516E97"/>
            </a:solidFill>
          </p:spPr>
        </p:sp>
      </p:grpSp>
      <p:grpSp>
        <p:nvGrpSpPr>
          <p:cNvPr id="25" name="Group 25"/>
          <p:cNvGrpSpPr/>
          <p:nvPr/>
        </p:nvGrpSpPr>
        <p:grpSpPr>
          <a:xfrm>
            <a:off x="6492524" y="9258300"/>
            <a:ext cx="2383623" cy="672095"/>
            <a:chOff x="0" y="0"/>
            <a:chExt cx="806312" cy="227351"/>
          </a:xfrm>
        </p:grpSpPr>
        <p:sp>
          <p:nvSpPr>
            <p:cNvPr id="26" name="Freeform 26"/>
            <p:cNvSpPr/>
            <p:nvPr/>
          </p:nvSpPr>
          <p:spPr>
            <a:xfrm>
              <a:off x="0" y="0"/>
              <a:ext cx="806312" cy="227351"/>
            </a:xfrm>
            <a:custGeom>
              <a:avLst/>
              <a:gdLst/>
              <a:ahLst/>
              <a:cxnLst/>
              <a:rect l="l" t="t" r="r" b="b"/>
              <a:pathLst>
                <a:path w="806312" h="227351">
                  <a:moveTo>
                    <a:pt x="0" y="0"/>
                  </a:moveTo>
                  <a:lnTo>
                    <a:pt x="806312" y="0"/>
                  </a:lnTo>
                  <a:lnTo>
                    <a:pt x="806312" y="227351"/>
                  </a:lnTo>
                  <a:lnTo>
                    <a:pt x="0" y="227351"/>
                  </a:lnTo>
                  <a:close/>
                </a:path>
              </a:pathLst>
            </a:custGeom>
            <a:solidFill>
              <a:srgbClr val="516E97"/>
            </a:solidFill>
          </p:spPr>
        </p:sp>
      </p:grpSp>
      <p:grpSp>
        <p:nvGrpSpPr>
          <p:cNvPr id="27" name="Group 27"/>
          <p:cNvGrpSpPr/>
          <p:nvPr/>
        </p:nvGrpSpPr>
        <p:grpSpPr>
          <a:xfrm>
            <a:off x="9502130" y="2751688"/>
            <a:ext cx="2383623" cy="5164819"/>
            <a:chOff x="0" y="0"/>
            <a:chExt cx="806312" cy="1747112"/>
          </a:xfrm>
        </p:grpSpPr>
        <p:sp>
          <p:nvSpPr>
            <p:cNvPr id="28" name="Freeform 28"/>
            <p:cNvSpPr/>
            <p:nvPr/>
          </p:nvSpPr>
          <p:spPr>
            <a:xfrm>
              <a:off x="0" y="0"/>
              <a:ext cx="806312" cy="1747112"/>
            </a:xfrm>
            <a:custGeom>
              <a:avLst/>
              <a:gdLst/>
              <a:ahLst/>
              <a:cxnLst/>
              <a:rect l="l" t="t" r="r" b="b"/>
              <a:pathLst>
                <a:path w="806312" h="1747112">
                  <a:moveTo>
                    <a:pt x="0" y="0"/>
                  </a:moveTo>
                  <a:lnTo>
                    <a:pt x="806312" y="0"/>
                  </a:lnTo>
                  <a:lnTo>
                    <a:pt x="806312" y="1747112"/>
                  </a:lnTo>
                  <a:lnTo>
                    <a:pt x="0" y="1747112"/>
                  </a:lnTo>
                  <a:close/>
                </a:path>
              </a:pathLst>
            </a:custGeom>
            <a:solidFill>
              <a:srgbClr val="F2E2DA"/>
            </a:solidFill>
          </p:spPr>
        </p:sp>
      </p:grpSp>
      <p:grpSp>
        <p:nvGrpSpPr>
          <p:cNvPr id="29" name="Group 29"/>
          <p:cNvGrpSpPr/>
          <p:nvPr/>
        </p:nvGrpSpPr>
        <p:grpSpPr>
          <a:xfrm>
            <a:off x="9529937" y="8145232"/>
            <a:ext cx="2383623" cy="903963"/>
            <a:chOff x="0" y="0"/>
            <a:chExt cx="806312" cy="305785"/>
          </a:xfrm>
        </p:grpSpPr>
        <p:sp>
          <p:nvSpPr>
            <p:cNvPr id="30" name="Freeform 30"/>
            <p:cNvSpPr/>
            <p:nvPr/>
          </p:nvSpPr>
          <p:spPr>
            <a:xfrm>
              <a:off x="0" y="0"/>
              <a:ext cx="806312" cy="305785"/>
            </a:xfrm>
            <a:custGeom>
              <a:avLst/>
              <a:gdLst/>
              <a:ahLst/>
              <a:cxnLst/>
              <a:rect l="l" t="t" r="r" b="b"/>
              <a:pathLst>
                <a:path w="806312" h="305785">
                  <a:moveTo>
                    <a:pt x="0" y="0"/>
                  </a:moveTo>
                  <a:lnTo>
                    <a:pt x="806312" y="0"/>
                  </a:lnTo>
                  <a:lnTo>
                    <a:pt x="806312" y="305785"/>
                  </a:lnTo>
                  <a:lnTo>
                    <a:pt x="0" y="305785"/>
                  </a:lnTo>
                  <a:close/>
                </a:path>
              </a:pathLst>
            </a:custGeom>
            <a:solidFill>
              <a:srgbClr val="516E97"/>
            </a:solidFill>
          </p:spPr>
        </p:sp>
      </p:grpSp>
      <p:grpSp>
        <p:nvGrpSpPr>
          <p:cNvPr id="31" name="Group 31"/>
          <p:cNvGrpSpPr/>
          <p:nvPr/>
        </p:nvGrpSpPr>
        <p:grpSpPr>
          <a:xfrm>
            <a:off x="9529937" y="9258300"/>
            <a:ext cx="2383623" cy="672095"/>
            <a:chOff x="0" y="0"/>
            <a:chExt cx="806312" cy="227351"/>
          </a:xfrm>
        </p:grpSpPr>
        <p:sp>
          <p:nvSpPr>
            <p:cNvPr id="32" name="Freeform 32"/>
            <p:cNvSpPr/>
            <p:nvPr/>
          </p:nvSpPr>
          <p:spPr>
            <a:xfrm>
              <a:off x="0" y="0"/>
              <a:ext cx="806312" cy="227351"/>
            </a:xfrm>
            <a:custGeom>
              <a:avLst/>
              <a:gdLst/>
              <a:ahLst/>
              <a:cxnLst/>
              <a:rect l="l" t="t" r="r" b="b"/>
              <a:pathLst>
                <a:path w="806312" h="227351">
                  <a:moveTo>
                    <a:pt x="0" y="0"/>
                  </a:moveTo>
                  <a:lnTo>
                    <a:pt x="806312" y="0"/>
                  </a:lnTo>
                  <a:lnTo>
                    <a:pt x="806312" y="227351"/>
                  </a:lnTo>
                  <a:lnTo>
                    <a:pt x="0" y="227351"/>
                  </a:lnTo>
                  <a:close/>
                </a:path>
              </a:pathLst>
            </a:custGeom>
            <a:solidFill>
              <a:srgbClr val="516E97"/>
            </a:solidFill>
          </p:spPr>
        </p:sp>
      </p:grpSp>
      <p:grpSp>
        <p:nvGrpSpPr>
          <p:cNvPr id="33" name="Group 33"/>
          <p:cNvGrpSpPr/>
          <p:nvPr/>
        </p:nvGrpSpPr>
        <p:grpSpPr>
          <a:xfrm>
            <a:off x="12529930" y="2751688"/>
            <a:ext cx="2383623" cy="6297506"/>
            <a:chOff x="0" y="0"/>
            <a:chExt cx="806312" cy="2130268"/>
          </a:xfrm>
        </p:grpSpPr>
        <p:sp>
          <p:nvSpPr>
            <p:cNvPr id="34" name="Freeform 34"/>
            <p:cNvSpPr/>
            <p:nvPr/>
          </p:nvSpPr>
          <p:spPr>
            <a:xfrm>
              <a:off x="0" y="0"/>
              <a:ext cx="806312" cy="2130267"/>
            </a:xfrm>
            <a:custGeom>
              <a:avLst/>
              <a:gdLst/>
              <a:ahLst/>
              <a:cxnLst/>
              <a:rect l="l" t="t" r="r" b="b"/>
              <a:pathLst>
                <a:path w="806312" h="2130267">
                  <a:moveTo>
                    <a:pt x="0" y="0"/>
                  </a:moveTo>
                  <a:lnTo>
                    <a:pt x="806312" y="0"/>
                  </a:lnTo>
                  <a:lnTo>
                    <a:pt x="806312" y="2130267"/>
                  </a:lnTo>
                  <a:lnTo>
                    <a:pt x="0" y="2130267"/>
                  </a:lnTo>
                  <a:close/>
                </a:path>
              </a:pathLst>
            </a:custGeom>
            <a:solidFill>
              <a:srgbClr val="F2E2DA"/>
            </a:solidFill>
          </p:spPr>
        </p:sp>
      </p:grpSp>
      <p:grpSp>
        <p:nvGrpSpPr>
          <p:cNvPr id="35" name="Group 35"/>
          <p:cNvGrpSpPr/>
          <p:nvPr/>
        </p:nvGrpSpPr>
        <p:grpSpPr>
          <a:xfrm>
            <a:off x="12529930" y="9258300"/>
            <a:ext cx="2383623" cy="672095"/>
            <a:chOff x="0" y="0"/>
            <a:chExt cx="806312" cy="227351"/>
          </a:xfrm>
        </p:grpSpPr>
        <p:sp>
          <p:nvSpPr>
            <p:cNvPr id="36" name="Freeform 36"/>
            <p:cNvSpPr/>
            <p:nvPr/>
          </p:nvSpPr>
          <p:spPr>
            <a:xfrm>
              <a:off x="0" y="0"/>
              <a:ext cx="806312" cy="227351"/>
            </a:xfrm>
            <a:custGeom>
              <a:avLst/>
              <a:gdLst/>
              <a:ahLst/>
              <a:cxnLst/>
              <a:rect l="l" t="t" r="r" b="b"/>
              <a:pathLst>
                <a:path w="806312" h="227351">
                  <a:moveTo>
                    <a:pt x="0" y="0"/>
                  </a:moveTo>
                  <a:lnTo>
                    <a:pt x="806312" y="0"/>
                  </a:lnTo>
                  <a:lnTo>
                    <a:pt x="806312" y="227351"/>
                  </a:lnTo>
                  <a:lnTo>
                    <a:pt x="0" y="227351"/>
                  </a:lnTo>
                  <a:close/>
                </a:path>
              </a:pathLst>
            </a:custGeom>
            <a:solidFill>
              <a:srgbClr val="516E97"/>
            </a:solidFill>
          </p:spPr>
        </p:sp>
      </p:grpSp>
      <p:grpSp>
        <p:nvGrpSpPr>
          <p:cNvPr id="37" name="Group 37"/>
          <p:cNvGrpSpPr/>
          <p:nvPr/>
        </p:nvGrpSpPr>
        <p:grpSpPr>
          <a:xfrm>
            <a:off x="15636524" y="2751688"/>
            <a:ext cx="2383623" cy="6297506"/>
            <a:chOff x="0" y="0"/>
            <a:chExt cx="806312" cy="2130268"/>
          </a:xfrm>
        </p:grpSpPr>
        <p:sp>
          <p:nvSpPr>
            <p:cNvPr id="38" name="Freeform 38"/>
            <p:cNvSpPr/>
            <p:nvPr/>
          </p:nvSpPr>
          <p:spPr>
            <a:xfrm>
              <a:off x="0" y="0"/>
              <a:ext cx="806312" cy="2130267"/>
            </a:xfrm>
            <a:custGeom>
              <a:avLst/>
              <a:gdLst/>
              <a:ahLst/>
              <a:cxnLst/>
              <a:rect l="l" t="t" r="r" b="b"/>
              <a:pathLst>
                <a:path w="806312" h="2130267">
                  <a:moveTo>
                    <a:pt x="0" y="0"/>
                  </a:moveTo>
                  <a:lnTo>
                    <a:pt x="806312" y="0"/>
                  </a:lnTo>
                  <a:lnTo>
                    <a:pt x="806312" y="2130267"/>
                  </a:lnTo>
                  <a:lnTo>
                    <a:pt x="0" y="2130267"/>
                  </a:lnTo>
                  <a:close/>
                </a:path>
              </a:pathLst>
            </a:custGeom>
            <a:solidFill>
              <a:srgbClr val="F2E2DA"/>
            </a:solidFill>
          </p:spPr>
        </p:sp>
      </p:grpSp>
      <p:grpSp>
        <p:nvGrpSpPr>
          <p:cNvPr id="39" name="Group 39"/>
          <p:cNvGrpSpPr/>
          <p:nvPr/>
        </p:nvGrpSpPr>
        <p:grpSpPr>
          <a:xfrm>
            <a:off x="15636524" y="9258300"/>
            <a:ext cx="2383623" cy="672095"/>
            <a:chOff x="0" y="0"/>
            <a:chExt cx="806312" cy="227351"/>
          </a:xfrm>
        </p:grpSpPr>
        <p:sp>
          <p:nvSpPr>
            <p:cNvPr id="40" name="Freeform 40"/>
            <p:cNvSpPr/>
            <p:nvPr/>
          </p:nvSpPr>
          <p:spPr>
            <a:xfrm>
              <a:off x="0" y="0"/>
              <a:ext cx="806312" cy="227351"/>
            </a:xfrm>
            <a:custGeom>
              <a:avLst/>
              <a:gdLst/>
              <a:ahLst/>
              <a:cxnLst/>
              <a:rect l="l" t="t" r="r" b="b"/>
              <a:pathLst>
                <a:path w="806312" h="227351">
                  <a:moveTo>
                    <a:pt x="0" y="0"/>
                  </a:moveTo>
                  <a:lnTo>
                    <a:pt x="806312" y="0"/>
                  </a:lnTo>
                  <a:lnTo>
                    <a:pt x="806312" y="227351"/>
                  </a:lnTo>
                  <a:lnTo>
                    <a:pt x="0" y="227351"/>
                  </a:lnTo>
                  <a:close/>
                </a:path>
              </a:pathLst>
            </a:custGeom>
            <a:solidFill>
              <a:srgbClr val="516E97"/>
            </a:solidFill>
          </p:spPr>
        </p:sp>
      </p:grpSp>
      <p:sp>
        <p:nvSpPr>
          <p:cNvPr id="41" name="TextBox 41"/>
          <p:cNvSpPr txBox="1"/>
          <p:nvPr/>
        </p:nvSpPr>
        <p:spPr>
          <a:xfrm>
            <a:off x="4077446" y="679256"/>
            <a:ext cx="9792593" cy="684530"/>
          </a:xfrm>
          <a:prstGeom prst="rect">
            <a:avLst/>
          </a:prstGeom>
        </p:spPr>
        <p:txBody>
          <a:bodyPr lIns="0" tIns="0" rIns="0" bIns="0" rtlCol="0" anchor="t">
            <a:spAutoFit/>
          </a:bodyPr>
          <a:lstStyle/>
          <a:p>
            <a:pPr algn="ctr">
              <a:lnSpc>
                <a:spcPts val="5390"/>
              </a:lnSpc>
            </a:pPr>
            <a:r>
              <a:rPr lang="en-US" sz="4900">
                <a:solidFill>
                  <a:srgbClr val="FFFFFF"/>
                </a:solidFill>
                <a:latin typeface="Bevan"/>
              </a:rPr>
              <a:t>THE SPECTRUM OF CHOICE</a:t>
            </a:r>
          </a:p>
        </p:txBody>
      </p:sp>
      <p:sp>
        <p:nvSpPr>
          <p:cNvPr id="42" name="TextBox 42"/>
          <p:cNvSpPr txBox="1"/>
          <p:nvPr/>
        </p:nvSpPr>
        <p:spPr>
          <a:xfrm>
            <a:off x="696693" y="1888688"/>
            <a:ext cx="1887766" cy="366674"/>
          </a:xfrm>
          <a:prstGeom prst="rect">
            <a:avLst/>
          </a:prstGeom>
        </p:spPr>
        <p:txBody>
          <a:bodyPr lIns="0" tIns="0" rIns="0" bIns="0" rtlCol="0" anchor="t">
            <a:spAutoFit/>
          </a:bodyPr>
          <a:lstStyle/>
          <a:p>
            <a:pPr algn="ctr">
              <a:lnSpc>
                <a:spcPts val="2877"/>
              </a:lnSpc>
            </a:pPr>
            <a:r>
              <a:rPr lang="en-US" sz="2615">
                <a:solidFill>
                  <a:srgbClr val="000000"/>
                </a:solidFill>
                <a:latin typeface="Libre Franklin Bold"/>
              </a:rPr>
              <a:t>NO CHOICE</a:t>
            </a:r>
          </a:p>
        </p:txBody>
      </p:sp>
      <p:sp>
        <p:nvSpPr>
          <p:cNvPr id="43" name="TextBox 43"/>
          <p:cNvSpPr txBox="1"/>
          <p:nvPr/>
        </p:nvSpPr>
        <p:spPr>
          <a:xfrm>
            <a:off x="3598597" y="1796969"/>
            <a:ext cx="1886311" cy="743793"/>
          </a:xfrm>
          <a:prstGeom prst="rect">
            <a:avLst/>
          </a:prstGeom>
        </p:spPr>
        <p:txBody>
          <a:bodyPr wrap="square" lIns="0" tIns="0" rIns="0" bIns="0" rtlCol="0" anchor="t">
            <a:spAutoFit/>
          </a:bodyPr>
          <a:lstStyle/>
          <a:p>
            <a:pPr algn="ctr">
              <a:lnSpc>
                <a:spcPts val="2877"/>
              </a:lnSpc>
            </a:pPr>
            <a:r>
              <a:rPr lang="en-US" sz="2615" dirty="0">
                <a:solidFill>
                  <a:srgbClr val="000000"/>
                </a:solidFill>
                <a:latin typeface="Libre Franklin Bold"/>
              </a:rPr>
              <a:t>COERCED</a:t>
            </a:r>
          </a:p>
          <a:p>
            <a:pPr algn="ctr">
              <a:lnSpc>
                <a:spcPts val="2877"/>
              </a:lnSpc>
            </a:pPr>
            <a:r>
              <a:rPr lang="en-US" sz="2615" dirty="0">
                <a:solidFill>
                  <a:srgbClr val="000000"/>
                </a:solidFill>
                <a:latin typeface="Libre Franklin Bold"/>
              </a:rPr>
              <a:t>CHOICE</a:t>
            </a:r>
          </a:p>
        </p:txBody>
      </p:sp>
      <p:sp>
        <p:nvSpPr>
          <p:cNvPr id="44" name="TextBox 44"/>
          <p:cNvSpPr txBox="1"/>
          <p:nvPr/>
        </p:nvSpPr>
        <p:spPr>
          <a:xfrm>
            <a:off x="6573639" y="1796969"/>
            <a:ext cx="2094450" cy="743793"/>
          </a:xfrm>
          <a:prstGeom prst="rect">
            <a:avLst/>
          </a:prstGeom>
        </p:spPr>
        <p:txBody>
          <a:bodyPr wrap="square" lIns="0" tIns="0" rIns="0" bIns="0" rtlCol="0" anchor="t">
            <a:spAutoFit/>
          </a:bodyPr>
          <a:lstStyle/>
          <a:p>
            <a:pPr algn="ctr">
              <a:lnSpc>
                <a:spcPts val="2877"/>
              </a:lnSpc>
            </a:pPr>
            <a:r>
              <a:rPr lang="en-US" sz="2615" dirty="0">
                <a:solidFill>
                  <a:srgbClr val="000000"/>
                </a:solidFill>
                <a:latin typeface="Libre Franklin Bold"/>
              </a:rPr>
              <a:t>PERCEIVED</a:t>
            </a:r>
          </a:p>
          <a:p>
            <a:pPr algn="ctr">
              <a:lnSpc>
                <a:spcPts val="2877"/>
              </a:lnSpc>
            </a:pPr>
            <a:r>
              <a:rPr lang="en-US" sz="2615" dirty="0">
                <a:solidFill>
                  <a:srgbClr val="000000"/>
                </a:solidFill>
                <a:latin typeface="Libre Franklin Bold"/>
              </a:rPr>
              <a:t>CHOICE</a:t>
            </a:r>
          </a:p>
        </p:txBody>
      </p:sp>
      <p:sp>
        <p:nvSpPr>
          <p:cNvPr id="45" name="TextBox 45"/>
          <p:cNvSpPr txBox="1"/>
          <p:nvPr/>
        </p:nvSpPr>
        <p:spPr>
          <a:xfrm>
            <a:off x="9529937" y="1796969"/>
            <a:ext cx="2355815" cy="728705"/>
          </a:xfrm>
          <a:prstGeom prst="rect">
            <a:avLst/>
          </a:prstGeom>
        </p:spPr>
        <p:txBody>
          <a:bodyPr lIns="0" tIns="0" rIns="0" bIns="0" rtlCol="0" anchor="t">
            <a:spAutoFit/>
          </a:bodyPr>
          <a:lstStyle/>
          <a:p>
            <a:pPr algn="ctr">
              <a:lnSpc>
                <a:spcPts val="2877"/>
              </a:lnSpc>
            </a:pPr>
            <a:r>
              <a:rPr lang="en-US" sz="2615">
                <a:solidFill>
                  <a:srgbClr val="000000"/>
                </a:solidFill>
                <a:latin typeface="Libre Franklin Bold"/>
              </a:rPr>
              <a:t>SITUATIONAL</a:t>
            </a:r>
          </a:p>
          <a:p>
            <a:pPr algn="ctr">
              <a:lnSpc>
                <a:spcPts val="2877"/>
              </a:lnSpc>
            </a:pPr>
            <a:r>
              <a:rPr lang="en-US" sz="2615">
                <a:solidFill>
                  <a:srgbClr val="000000"/>
                </a:solidFill>
                <a:latin typeface="Libre Franklin Bold"/>
              </a:rPr>
              <a:t>CHOICE</a:t>
            </a:r>
          </a:p>
        </p:txBody>
      </p:sp>
      <p:sp>
        <p:nvSpPr>
          <p:cNvPr id="46" name="TextBox 46"/>
          <p:cNvSpPr txBox="1"/>
          <p:nvPr/>
        </p:nvSpPr>
        <p:spPr>
          <a:xfrm>
            <a:off x="12760432" y="1796969"/>
            <a:ext cx="1922619" cy="728705"/>
          </a:xfrm>
          <a:prstGeom prst="rect">
            <a:avLst/>
          </a:prstGeom>
        </p:spPr>
        <p:txBody>
          <a:bodyPr lIns="0" tIns="0" rIns="0" bIns="0" rtlCol="0" anchor="t">
            <a:spAutoFit/>
          </a:bodyPr>
          <a:lstStyle/>
          <a:p>
            <a:pPr algn="ctr">
              <a:lnSpc>
                <a:spcPts val="2877"/>
              </a:lnSpc>
            </a:pPr>
            <a:r>
              <a:rPr lang="en-US" sz="2615">
                <a:solidFill>
                  <a:srgbClr val="000000"/>
                </a:solidFill>
                <a:latin typeface="Libre Franklin Bold"/>
              </a:rPr>
              <a:t>APPARENT</a:t>
            </a:r>
          </a:p>
          <a:p>
            <a:pPr algn="ctr">
              <a:lnSpc>
                <a:spcPts val="2877"/>
              </a:lnSpc>
            </a:pPr>
            <a:r>
              <a:rPr lang="en-US" sz="2615">
                <a:solidFill>
                  <a:srgbClr val="000000"/>
                </a:solidFill>
                <a:latin typeface="Libre Franklin Bold"/>
              </a:rPr>
              <a:t>CHOICE</a:t>
            </a:r>
          </a:p>
        </p:txBody>
      </p:sp>
      <p:sp>
        <p:nvSpPr>
          <p:cNvPr id="47" name="TextBox 47"/>
          <p:cNvSpPr txBox="1"/>
          <p:nvPr/>
        </p:nvSpPr>
        <p:spPr>
          <a:xfrm>
            <a:off x="16035578" y="1796969"/>
            <a:ext cx="1447814" cy="743793"/>
          </a:xfrm>
          <a:prstGeom prst="rect">
            <a:avLst/>
          </a:prstGeom>
        </p:spPr>
        <p:txBody>
          <a:bodyPr wrap="square" lIns="0" tIns="0" rIns="0" bIns="0" rtlCol="0" anchor="t">
            <a:spAutoFit/>
          </a:bodyPr>
          <a:lstStyle/>
          <a:p>
            <a:pPr algn="ctr">
              <a:lnSpc>
                <a:spcPts val="2877"/>
              </a:lnSpc>
            </a:pPr>
            <a:r>
              <a:rPr lang="en-US" sz="2615" dirty="0">
                <a:solidFill>
                  <a:srgbClr val="000000"/>
                </a:solidFill>
                <a:latin typeface="Libre Franklin Bold"/>
              </a:rPr>
              <a:t>CLEAR</a:t>
            </a:r>
          </a:p>
          <a:p>
            <a:pPr algn="ctr">
              <a:lnSpc>
                <a:spcPts val="2877"/>
              </a:lnSpc>
            </a:pPr>
            <a:r>
              <a:rPr lang="en-US" sz="2615" dirty="0">
                <a:solidFill>
                  <a:srgbClr val="000000"/>
                </a:solidFill>
                <a:latin typeface="Libre Franklin Bold"/>
              </a:rPr>
              <a:t>CHOICE</a:t>
            </a:r>
          </a:p>
        </p:txBody>
      </p:sp>
      <p:sp>
        <p:nvSpPr>
          <p:cNvPr id="48" name="TextBox 48"/>
          <p:cNvSpPr txBox="1"/>
          <p:nvPr/>
        </p:nvSpPr>
        <p:spPr>
          <a:xfrm>
            <a:off x="794726" y="8544138"/>
            <a:ext cx="1789807" cy="366594"/>
          </a:xfrm>
          <a:prstGeom prst="rect">
            <a:avLst/>
          </a:prstGeom>
        </p:spPr>
        <p:txBody>
          <a:bodyPr lIns="0" tIns="0" rIns="0" bIns="0" rtlCol="0" anchor="t">
            <a:spAutoFit/>
          </a:bodyPr>
          <a:lstStyle/>
          <a:p>
            <a:pPr algn="ctr">
              <a:lnSpc>
                <a:spcPts val="2877"/>
              </a:lnSpc>
            </a:pPr>
            <a:r>
              <a:rPr lang="en-US" sz="2615">
                <a:solidFill>
                  <a:srgbClr val="FFFFFF"/>
                </a:solidFill>
                <a:latin typeface="Libre Franklin Bold"/>
              </a:rPr>
              <a:t>Trafficking</a:t>
            </a:r>
          </a:p>
        </p:txBody>
      </p:sp>
      <p:sp>
        <p:nvSpPr>
          <p:cNvPr id="49" name="TextBox 49"/>
          <p:cNvSpPr txBox="1"/>
          <p:nvPr/>
        </p:nvSpPr>
        <p:spPr>
          <a:xfrm>
            <a:off x="967615" y="9425338"/>
            <a:ext cx="1444030" cy="366594"/>
          </a:xfrm>
          <a:prstGeom prst="rect">
            <a:avLst/>
          </a:prstGeom>
        </p:spPr>
        <p:txBody>
          <a:bodyPr lIns="0" tIns="0" rIns="0" bIns="0" rtlCol="0" anchor="t">
            <a:spAutoFit/>
          </a:bodyPr>
          <a:lstStyle/>
          <a:p>
            <a:pPr algn="ctr">
              <a:lnSpc>
                <a:spcPts val="2877"/>
              </a:lnSpc>
            </a:pPr>
            <a:r>
              <a:rPr lang="en-US" sz="2615">
                <a:solidFill>
                  <a:srgbClr val="FFFFFF"/>
                </a:solidFill>
                <a:latin typeface="Libre Franklin Bold"/>
              </a:rPr>
              <a:t>Coercion</a:t>
            </a:r>
          </a:p>
        </p:txBody>
      </p:sp>
      <p:sp>
        <p:nvSpPr>
          <p:cNvPr id="50" name="TextBox 50"/>
          <p:cNvSpPr txBox="1"/>
          <p:nvPr/>
        </p:nvSpPr>
        <p:spPr>
          <a:xfrm>
            <a:off x="3758739" y="8544138"/>
            <a:ext cx="1789807" cy="366594"/>
          </a:xfrm>
          <a:prstGeom prst="rect">
            <a:avLst/>
          </a:prstGeom>
        </p:spPr>
        <p:txBody>
          <a:bodyPr lIns="0" tIns="0" rIns="0" bIns="0" rtlCol="0" anchor="t">
            <a:spAutoFit/>
          </a:bodyPr>
          <a:lstStyle/>
          <a:p>
            <a:pPr algn="ctr">
              <a:lnSpc>
                <a:spcPts val="2877"/>
              </a:lnSpc>
            </a:pPr>
            <a:r>
              <a:rPr lang="en-US" sz="2615">
                <a:solidFill>
                  <a:srgbClr val="FFFFFF"/>
                </a:solidFill>
                <a:latin typeface="Libre Franklin Bold"/>
              </a:rPr>
              <a:t>Trafficking</a:t>
            </a:r>
          </a:p>
        </p:txBody>
      </p:sp>
      <p:sp>
        <p:nvSpPr>
          <p:cNvPr id="51" name="TextBox 51"/>
          <p:cNvSpPr txBox="1"/>
          <p:nvPr/>
        </p:nvSpPr>
        <p:spPr>
          <a:xfrm>
            <a:off x="6789431" y="8544138"/>
            <a:ext cx="1789807" cy="366594"/>
          </a:xfrm>
          <a:prstGeom prst="rect">
            <a:avLst/>
          </a:prstGeom>
        </p:spPr>
        <p:txBody>
          <a:bodyPr lIns="0" tIns="0" rIns="0" bIns="0" rtlCol="0" anchor="t">
            <a:spAutoFit/>
          </a:bodyPr>
          <a:lstStyle/>
          <a:p>
            <a:pPr algn="ctr">
              <a:lnSpc>
                <a:spcPts val="2877"/>
              </a:lnSpc>
            </a:pPr>
            <a:r>
              <a:rPr lang="en-US" sz="2615">
                <a:solidFill>
                  <a:srgbClr val="FFFFFF"/>
                </a:solidFill>
                <a:latin typeface="Libre Franklin Bold"/>
              </a:rPr>
              <a:t>Trafficking</a:t>
            </a:r>
          </a:p>
        </p:txBody>
      </p:sp>
      <p:sp>
        <p:nvSpPr>
          <p:cNvPr id="52" name="TextBox 52"/>
          <p:cNvSpPr txBox="1"/>
          <p:nvPr/>
        </p:nvSpPr>
        <p:spPr>
          <a:xfrm>
            <a:off x="3678521" y="9425338"/>
            <a:ext cx="1950244" cy="366594"/>
          </a:xfrm>
          <a:prstGeom prst="rect">
            <a:avLst/>
          </a:prstGeom>
        </p:spPr>
        <p:txBody>
          <a:bodyPr lIns="0" tIns="0" rIns="0" bIns="0" rtlCol="0" anchor="t">
            <a:spAutoFit/>
          </a:bodyPr>
          <a:lstStyle/>
          <a:p>
            <a:pPr algn="ctr">
              <a:lnSpc>
                <a:spcPts val="2877"/>
              </a:lnSpc>
            </a:pPr>
            <a:r>
              <a:rPr lang="en-US" sz="2615">
                <a:solidFill>
                  <a:srgbClr val="FFFFFF"/>
                </a:solidFill>
                <a:latin typeface="Libre Franklin Bold"/>
              </a:rPr>
              <a:t>Exploitation</a:t>
            </a:r>
          </a:p>
        </p:txBody>
      </p:sp>
      <p:sp>
        <p:nvSpPr>
          <p:cNvPr id="53" name="TextBox 53"/>
          <p:cNvSpPr txBox="1"/>
          <p:nvPr/>
        </p:nvSpPr>
        <p:spPr>
          <a:xfrm>
            <a:off x="6709213" y="9425338"/>
            <a:ext cx="1950244" cy="366594"/>
          </a:xfrm>
          <a:prstGeom prst="rect">
            <a:avLst/>
          </a:prstGeom>
        </p:spPr>
        <p:txBody>
          <a:bodyPr lIns="0" tIns="0" rIns="0" bIns="0" rtlCol="0" anchor="t">
            <a:spAutoFit/>
          </a:bodyPr>
          <a:lstStyle/>
          <a:p>
            <a:pPr algn="ctr">
              <a:lnSpc>
                <a:spcPts val="2877"/>
              </a:lnSpc>
            </a:pPr>
            <a:r>
              <a:rPr lang="en-US" sz="2615">
                <a:solidFill>
                  <a:srgbClr val="FFFFFF"/>
                </a:solidFill>
                <a:latin typeface="Libre Franklin Bold"/>
              </a:rPr>
              <a:t>Exploitation</a:t>
            </a:r>
          </a:p>
        </p:txBody>
      </p:sp>
      <p:sp>
        <p:nvSpPr>
          <p:cNvPr id="54" name="TextBox 54"/>
          <p:cNvSpPr txBox="1"/>
          <p:nvPr/>
        </p:nvSpPr>
        <p:spPr>
          <a:xfrm>
            <a:off x="9752630" y="9425338"/>
            <a:ext cx="1938238" cy="366594"/>
          </a:xfrm>
          <a:prstGeom prst="rect">
            <a:avLst/>
          </a:prstGeom>
        </p:spPr>
        <p:txBody>
          <a:bodyPr lIns="0" tIns="0" rIns="0" bIns="0" rtlCol="0" anchor="t">
            <a:spAutoFit/>
          </a:bodyPr>
          <a:lstStyle/>
          <a:p>
            <a:pPr algn="ctr">
              <a:lnSpc>
                <a:spcPts val="2877"/>
              </a:lnSpc>
            </a:pPr>
            <a:r>
              <a:rPr lang="en-US" sz="2615">
                <a:solidFill>
                  <a:srgbClr val="FFFFFF"/>
                </a:solidFill>
                <a:latin typeface="Libre Franklin Bold"/>
              </a:rPr>
              <a:t>Exploitative</a:t>
            </a:r>
          </a:p>
        </p:txBody>
      </p:sp>
      <p:sp>
        <p:nvSpPr>
          <p:cNvPr id="55" name="TextBox 55"/>
          <p:cNvSpPr txBox="1"/>
          <p:nvPr/>
        </p:nvSpPr>
        <p:spPr>
          <a:xfrm>
            <a:off x="9726038" y="8060932"/>
            <a:ext cx="1991420" cy="728544"/>
          </a:xfrm>
          <a:prstGeom prst="rect">
            <a:avLst/>
          </a:prstGeom>
        </p:spPr>
        <p:txBody>
          <a:bodyPr lIns="0" tIns="0" rIns="0" bIns="0" rtlCol="0" anchor="t">
            <a:spAutoFit/>
          </a:bodyPr>
          <a:lstStyle/>
          <a:p>
            <a:pPr algn="ctr">
              <a:lnSpc>
                <a:spcPts val="2877"/>
              </a:lnSpc>
            </a:pPr>
            <a:r>
              <a:rPr lang="en-US" sz="2615" dirty="0">
                <a:solidFill>
                  <a:srgbClr val="FFFFFF"/>
                </a:solidFill>
                <a:latin typeface="Libre Franklin Bold"/>
              </a:rPr>
              <a:t>Survival Sex</a:t>
            </a:r>
          </a:p>
          <a:p>
            <a:pPr algn="ctr">
              <a:lnSpc>
                <a:spcPts val="2877"/>
              </a:lnSpc>
            </a:pPr>
            <a:r>
              <a:rPr lang="en-US" sz="2615" dirty="0">
                <a:solidFill>
                  <a:srgbClr val="FFFFFF"/>
                </a:solidFill>
                <a:latin typeface="Libre Franklin Bold"/>
              </a:rPr>
              <a:t>Work</a:t>
            </a:r>
          </a:p>
        </p:txBody>
      </p:sp>
      <p:sp>
        <p:nvSpPr>
          <p:cNvPr id="56" name="TextBox 56"/>
          <p:cNvSpPr txBox="1"/>
          <p:nvPr/>
        </p:nvSpPr>
        <p:spPr>
          <a:xfrm>
            <a:off x="12909542" y="9259556"/>
            <a:ext cx="1585516" cy="366594"/>
          </a:xfrm>
          <a:prstGeom prst="rect">
            <a:avLst/>
          </a:prstGeom>
        </p:spPr>
        <p:txBody>
          <a:bodyPr lIns="0" tIns="0" rIns="0" bIns="0" rtlCol="0" anchor="t">
            <a:spAutoFit/>
          </a:bodyPr>
          <a:lstStyle/>
          <a:p>
            <a:pPr algn="ctr">
              <a:lnSpc>
                <a:spcPts val="2877"/>
              </a:lnSpc>
            </a:pPr>
            <a:r>
              <a:rPr lang="en-US" sz="2615" dirty="0">
                <a:solidFill>
                  <a:srgbClr val="FFFFFF"/>
                </a:solidFill>
                <a:latin typeface="Libre Franklin Bold"/>
              </a:rPr>
              <a:t>Sex Work</a:t>
            </a:r>
          </a:p>
        </p:txBody>
      </p:sp>
      <p:sp>
        <p:nvSpPr>
          <p:cNvPr id="57" name="TextBox 57"/>
          <p:cNvSpPr txBox="1"/>
          <p:nvPr/>
        </p:nvSpPr>
        <p:spPr>
          <a:xfrm>
            <a:off x="16035578" y="9238927"/>
            <a:ext cx="1585516" cy="366594"/>
          </a:xfrm>
          <a:prstGeom prst="rect">
            <a:avLst/>
          </a:prstGeom>
        </p:spPr>
        <p:txBody>
          <a:bodyPr lIns="0" tIns="0" rIns="0" bIns="0" rtlCol="0" anchor="t">
            <a:spAutoFit/>
          </a:bodyPr>
          <a:lstStyle/>
          <a:p>
            <a:pPr algn="ctr">
              <a:lnSpc>
                <a:spcPts val="2877"/>
              </a:lnSpc>
            </a:pPr>
            <a:r>
              <a:rPr lang="en-US" sz="2615" dirty="0">
                <a:solidFill>
                  <a:srgbClr val="FFFFFF"/>
                </a:solidFill>
                <a:latin typeface="Libre Franklin Bold"/>
              </a:rPr>
              <a:t>Sex Work</a:t>
            </a:r>
          </a:p>
        </p:txBody>
      </p:sp>
      <p:sp>
        <p:nvSpPr>
          <p:cNvPr id="58" name="TextBox 58"/>
          <p:cNvSpPr txBox="1"/>
          <p:nvPr/>
        </p:nvSpPr>
        <p:spPr>
          <a:xfrm>
            <a:off x="758903" y="3359753"/>
            <a:ext cx="1744861" cy="376119"/>
          </a:xfrm>
          <a:prstGeom prst="rect">
            <a:avLst/>
          </a:prstGeom>
        </p:spPr>
        <p:txBody>
          <a:bodyPr lIns="0" tIns="0" rIns="0" bIns="0" rtlCol="0" anchor="t">
            <a:spAutoFit/>
          </a:bodyPr>
          <a:lstStyle/>
          <a:p>
            <a:pPr algn="ctr">
              <a:lnSpc>
                <a:spcPts val="2877"/>
              </a:lnSpc>
            </a:pPr>
            <a:r>
              <a:rPr lang="en-US" sz="2615">
                <a:solidFill>
                  <a:srgbClr val="233D5D"/>
                </a:solidFill>
                <a:latin typeface="Roboto Bold"/>
              </a:rPr>
              <a:t>No Consent</a:t>
            </a:r>
          </a:p>
        </p:txBody>
      </p:sp>
      <p:sp>
        <p:nvSpPr>
          <p:cNvPr id="59" name="TextBox 59"/>
          <p:cNvSpPr txBox="1"/>
          <p:nvPr/>
        </p:nvSpPr>
        <p:spPr>
          <a:xfrm>
            <a:off x="845090" y="4767381"/>
            <a:ext cx="1590973" cy="376119"/>
          </a:xfrm>
          <a:prstGeom prst="rect">
            <a:avLst/>
          </a:prstGeom>
        </p:spPr>
        <p:txBody>
          <a:bodyPr lIns="0" tIns="0" rIns="0" bIns="0" rtlCol="0" anchor="t">
            <a:spAutoFit/>
          </a:bodyPr>
          <a:lstStyle/>
          <a:p>
            <a:pPr algn="ctr">
              <a:lnSpc>
                <a:spcPts val="2877"/>
              </a:lnSpc>
            </a:pPr>
            <a:r>
              <a:rPr lang="en-US" sz="2615">
                <a:solidFill>
                  <a:srgbClr val="233D5D"/>
                </a:solidFill>
                <a:latin typeface="Roboto Bold"/>
              </a:rPr>
              <a:t>Kidnapped</a:t>
            </a:r>
          </a:p>
        </p:txBody>
      </p:sp>
      <p:sp>
        <p:nvSpPr>
          <p:cNvPr id="60" name="TextBox 60"/>
          <p:cNvSpPr txBox="1"/>
          <p:nvPr/>
        </p:nvSpPr>
        <p:spPr>
          <a:xfrm>
            <a:off x="965045" y="6052453"/>
            <a:ext cx="1351062" cy="376119"/>
          </a:xfrm>
          <a:prstGeom prst="rect">
            <a:avLst/>
          </a:prstGeom>
        </p:spPr>
        <p:txBody>
          <a:bodyPr lIns="0" tIns="0" rIns="0" bIns="0" rtlCol="0" anchor="t">
            <a:spAutoFit/>
          </a:bodyPr>
          <a:lstStyle/>
          <a:p>
            <a:pPr algn="ctr">
              <a:lnSpc>
                <a:spcPts val="2877"/>
              </a:lnSpc>
            </a:pPr>
            <a:r>
              <a:rPr lang="en-US" sz="2615">
                <a:solidFill>
                  <a:srgbClr val="233D5D"/>
                </a:solidFill>
                <a:latin typeface="Roboto Bold"/>
              </a:rPr>
              <a:t>Confined</a:t>
            </a:r>
          </a:p>
        </p:txBody>
      </p:sp>
      <p:sp>
        <p:nvSpPr>
          <p:cNvPr id="61" name="TextBox 61"/>
          <p:cNvSpPr txBox="1"/>
          <p:nvPr/>
        </p:nvSpPr>
        <p:spPr>
          <a:xfrm>
            <a:off x="422678" y="7178439"/>
            <a:ext cx="2495327" cy="738069"/>
          </a:xfrm>
          <a:prstGeom prst="rect">
            <a:avLst/>
          </a:prstGeom>
        </p:spPr>
        <p:txBody>
          <a:bodyPr lIns="0" tIns="0" rIns="0" bIns="0" rtlCol="0" anchor="t">
            <a:spAutoFit/>
          </a:bodyPr>
          <a:lstStyle/>
          <a:p>
            <a:pPr algn="ctr">
              <a:lnSpc>
                <a:spcPts val="2877"/>
              </a:lnSpc>
            </a:pPr>
            <a:r>
              <a:rPr lang="en-US" sz="2615">
                <a:solidFill>
                  <a:srgbClr val="233D5D"/>
                </a:solidFill>
                <a:latin typeface="Roboto Bold"/>
              </a:rPr>
              <a:t>3rd Party Controlled</a:t>
            </a:r>
          </a:p>
        </p:txBody>
      </p:sp>
      <p:sp>
        <p:nvSpPr>
          <p:cNvPr id="62" name="TextBox 62"/>
          <p:cNvSpPr txBox="1"/>
          <p:nvPr/>
        </p:nvSpPr>
        <p:spPr>
          <a:xfrm>
            <a:off x="3364235" y="3284879"/>
            <a:ext cx="2578815" cy="72854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Coerced Consent</a:t>
            </a:r>
          </a:p>
        </p:txBody>
      </p:sp>
      <p:sp>
        <p:nvSpPr>
          <p:cNvPr id="63" name="TextBox 63"/>
          <p:cNvSpPr txBox="1"/>
          <p:nvPr/>
        </p:nvSpPr>
        <p:spPr>
          <a:xfrm>
            <a:off x="3364235" y="4776906"/>
            <a:ext cx="2578815" cy="36659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Threatened</a:t>
            </a:r>
          </a:p>
        </p:txBody>
      </p:sp>
      <p:sp>
        <p:nvSpPr>
          <p:cNvPr id="64" name="TextBox 64"/>
          <p:cNvSpPr txBox="1"/>
          <p:nvPr/>
        </p:nvSpPr>
        <p:spPr>
          <a:xfrm>
            <a:off x="3461831" y="6061978"/>
            <a:ext cx="2578815" cy="36659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Deceived</a:t>
            </a:r>
          </a:p>
        </p:txBody>
      </p:sp>
      <p:sp>
        <p:nvSpPr>
          <p:cNvPr id="65" name="TextBox 65"/>
          <p:cNvSpPr txBox="1"/>
          <p:nvPr/>
        </p:nvSpPr>
        <p:spPr>
          <a:xfrm>
            <a:off x="3405979" y="7187964"/>
            <a:ext cx="2495327" cy="72854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3rd Party Controlled</a:t>
            </a:r>
          </a:p>
        </p:txBody>
      </p:sp>
      <p:sp>
        <p:nvSpPr>
          <p:cNvPr id="66" name="TextBox 66"/>
          <p:cNvSpPr txBox="1"/>
          <p:nvPr/>
        </p:nvSpPr>
        <p:spPr>
          <a:xfrm>
            <a:off x="6436672" y="7187964"/>
            <a:ext cx="2495327" cy="72854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3rd Party Controlled</a:t>
            </a:r>
          </a:p>
        </p:txBody>
      </p:sp>
      <p:sp>
        <p:nvSpPr>
          <p:cNvPr id="67" name="TextBox 67"/>
          <p:cNvSpPr txBox="1"/>
          <p:nvPr/>
        </p:nvSpPr>
        <p:spPr>
          <a:xfrm>
            <a:off x="6394927" y="3284879"/>
            <a:ext cx="2578815" cy="72854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Manipulated Consent</a:t>
            </a:r>
          </a:p>
        </p:txBody>
      </p:sp>
      <p:sp>
        <p:nvSpPr>
          <p:cNvPr id="68" name="TextBox 68"/>
          <p:cNvSpPr txBox="1"/>
          <p:nvPr/>
        </p:nvSpPr>
        <p:spPr>
          <a:xfrm>
            <a:off x="6398731" y="4677896"/>
            <a:ext cx="2578815" cy="36659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Dependency</a:t>
            </a:r>
          </a:p>
        </p:txBody>
      </p:sp>
      <p:sp>
        <p:nvSpPr>
          <p:cNvPr id="69" name="TextBox 69"/>
          <p:cNvSpPr txBox="1"/>
          <p:nvPr/>
        </p:nvSpPr>
        <p:spPr>
          <a:xfrm>
            <a:off x="6436672" y="6061978"/>
            <a:ext cx="2578815" cy="36659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Romantic</a:t>
            </a:r>
          </a:p>
        </p:txBody>
      </p:sp>
      <p:sp>
        <p:nvSpPr>
          <p:cNvPr id="70" name="TextBox 70"/>
          <p:cNvSpPr txBox="1"/>
          <p:nvPr/>
        </p:nvSpPr>
        <p:spPr>
          <a:xfrm>
            <a:off x="9334745" y="3284879"/>
            <a:ext cx="2578815" cy="72854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Consensual (19+)</a:t>
            </a:r>
          </a:p>
        </p:txBody>
      </p:sp>
      <p:sp>
        <p:nvSpPr>
          <p:cNvPr id="71" name="TextBox 71"/>
          <p:cNvSpPr txBox="1"/>
          <p:nvPr/>
        </p:nvSpPr>
        <p:spPr>
          <a:xfrm>
            <a:off x="12432334" y="3284879"/>
            <a:ext cx="2578815" cy="72854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Consensual (19+)</a:t>
            </a:r>
          </a:p>
        </p:txBody>
      </p:sp>
      <p:sp>
        <p:nvSpPr>
          <p:cNvPr id="72" name="TextBox 72"/>
          <p:cNvSpPr txBox="1"/>
          <p:nvPr/>
        </p:nvSpPr>
        <p:spPr>
          <a:xfrm>
            <a:off x="15538927" y="3284879"/>
            <a:ext cx="2578815" cy="72854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Consensual (19+)</a:t>
            </a:r>
          </a:p>
        </p:txBody>
      </p:sp>
      <p:sp>
        <p:nvSpPr>
          <p:cNvPr id="73" name="TextBox 73"/>
          <p:cNvSpPr txBox="1"/>
          <p:nvPr/>
        </p:nvSpPr>
        <p:spPr>
          <a:xfrm>
            <a:off x="9404533" y="4677896"/>
            <a:ext cx="2578815" cy="36659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Dependency</a:t>
            </a:r>
          </a:p>
        </p:txBody>
      </p:sp>
      <p:sp>
        <p:nvSpPr>
          <p:cNvPr id="74" name="TextBox 74"/>
          <p:cNvSpPr txBox="1"/>
          <p:nvPr/>
        </p:nvSpPr>
        <p:spPr>
          <a:xfrm>
            <a:off x="9404533" y="5929016"/>
            <a:ext cx="2578815" cy="72854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Lack of opportunity</a:t>
            </a:r>
          </a:p>
        </p:txBody>
      </p:sp>
      <p:sp>
        <p:nvSpPr>
          <p:cNvPr id="75" name="TextBox 75"/>
          <p:cNvSpPr txBox="1"/>
          <p:nvPr/>
        </p:nvSpPr>
        <p:spPr>
          <a:xfrm>
            <a:off x="9418234" y="7368939"/>
            <a:ext cx="2495327" cy="36659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Independent</a:t>
            </a:r>
          </a:p>
        </p:txBody>
      </p:sp>
      <p:sp>
        <p:nvSpPr>
          <p:cNvPr id="76" name="TextBox 76"/>
          <p:cNvSpPr txBox="1"/>
          <p:nvPr/>
        </p:nvSpPr>
        <p:spPr>
          <a:xfrm>
            <a:off x="12432334" y="4677896"/>
            <a:ext cx="2578815" cy="72854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Economic Insecurity</a:t>
            </a:r>
          </a:p>
        </p:txBody>
      </p:sp>
      <p:sp>
        <p:nvSpPr>
          <p:cNvPr id="77" name="TextBox 77"/>
          <p:cNvSpPr txBox="1"/>
          <p:nvPr/>
        </p:nvSpPr>
        <p:spPr>
          <a:xfrm>
            <a:off x="12515823" y="6242953"/>
            <a:ext cx="2495327" cy="36659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Independent</a:t>
            </a:r>
          </a:p>
        </p:txBody>
      </p:sp>
      <p:sp>
        <p:nvSpPr>
          <p:cNvPr id="78" name="TextBox 78"/>
          <p:cNvSpPr txBox="1"/>
          <p:nvPr/>
        </p:nvSpPr>
        <p:spPr>
          <a:xfrm>
            <a:off x="12474078" y="7622653"/>
            <a:ext cx="2495327" cy="109049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Limited </a:t>
            </a:r>
          </a:p>
          <a:p>
            <a:pPr algn="ctr">
              <a:lnSpc>
                <a:spcPts val="2877"/>
              </a:lnSpc>
            </a:pPr>
            <a:r>
              <a:rPr lang="en-US" sz="2615">
                <a:solidFill>
                  <a:srgbClr val="233D5D"/>
                </a:solidFill>
                <a:latin typeface="Libre Franklin Bold"/>
              </a:rPr>
              <a:t>Access</a:t>
            </a:r>
          </a:p>
          <a:p>
            <a:pPr algn="ctr">
              <a:lnSpc>
                <a:spcPts val="2877"/>
              </a:lnSpc>
            </a:pPr>
            <a:r>
              <a:rPr lang="en-US" sz="2615">
                <a:solidFill>
                  <a:srgbClr val="233D5D"/>
                </a:solidFill>
                <a:latin typeface="Libre Franklin Bold"/>
              </a:rPr>
              <a:t>(privilege)</a:t>
            </a:r>
          </a:p>
        </p:txBody>
      </p:sp>
      <p:sp>
        <p:nvSpPr>
          <p:cNvPr id="79" name="TextBox 79"/>
          <p:cNvSpPr txBox="1"/>
          <p:nvPr/>
        </p:nvSpPr>
        <p:spPr>
          <a:xfrm>
            <a:off x="15563425" y="4719916"/>
            <a:ext cx="2578815" cy="36659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Autonomous</a:t>
            </a:r>
          </a:p>
        </p:txBody>
      </p:sp>
      <p:sp>
        <p:nvSpPr>
          <p:cNvPr id="80" name="TextBox 80"/>
          <p:cNvSpPr txBox="1"/>
          <p:nvPr/>
        </p:nvSpPr>
        <p:spPr>
          <a:xfrm>
            <a:off x="15538927" y="5929016"/>
            <a:ext cx="2578815" cy="72854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Access to opportunities</a:t>
            </a:r>
          </a:p>
        </p:txBody>
      </p:sp>
      <p:sp>
        <p:nvSpPr>
          <p:cNvPr id="81" name="TextBox 81"/>
          <p:cNvSpPr txBox="1"/>
          <p:nvPr/>
        </p:nvSpPr>
        <p:spPr>
          <a:xfrm>
            <a:off x="15563425" y="7368939"/>
            <a:ext cx="2578815" cy="36659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Independent</a:t>
            </a:r>
          </a:p>
        </p:txBody>
      </p:sp>
      <p:sp>
        <p:nvSpPr>
          <p:cNvPr id="82" name="TextBox 82"/>
          <p:cNvSpPr txBox="1"/>
          <p:nvPr/>
        </p:nvSpPr>
        <p:spPr>
          <a:xfrm>
            <a:off x="15538927" y="8428204"/>
            <a:ext cx="2578815" cy="366594"/>
          </a:xfrm>
          <a:prstGeom prst="rect">
            <a:avLst/>
          </a:prstGeom>
        </p:spPr>
        <p:txBody>
          <a:bodyPr lIns="0" tIns="0" rIns="0" bIns="0" rtlCol="0" anchor="t">
            <a:spAutoFit/>
          </a:bodyPr>
          <a:lstStyle/>
          <a:p>
            <a:pPr algn="ctr">
              <a:lnSpc>
                <a:spcPts val="2877"/>
              </a:lnSpc>
            </a:pPr>
            <a:r>
              <a:rPr lang="en-US" sz="2615">
                <a:solidFill>
                  <a:srgbClr val="233D5D"/>
                </a:solidFill>
                <a:latin typeface="Libre Franklin Bold"/>
              </a:rPr>
              <a:t>Privilege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651698" cy="10287000"/>
          </a:xfrm>
          <a:prstGeom prst="rect">
            <a:avLst/>
          </a:prstGeom>
          <a:solidFill>
            <a:srgbClr val="E46F2D"/>
          </a:solidFill>
        </p:spPr>
      </p:sp>
      <p:grpSp>
        <p:nvGrpSpPr>
          <p:cNvPr id="3" name="Group 3"/>
          <p:cNvGrpSpPr/>
          <p:nvPr/>
        </p:nvGrpSpPr>
        <p:grpSpPr>
          <a:xfrm>
            <a:off x="12335669" y="568892"/>
            <a:ext cx="3696983" cy="3696983"/>
            <a:chOff x="0" y="0"/>
            <a:chExt cx="4929310" cy="4929310"/>
          </a:xfrm>
        </p:grpSpPr>
        <p:sp>
          <p:nvSpPr>
            <p:cNvPr id="4" name="TextBox 4"/>
            <p:cNvSpPr txBox="1"/>
            <p:nvPr/>
          </p:nvSpPr>
          <p:spPr>
            <a:xfrm>
              <a:off x="1656891" y="1838387"/>
              <a:ext cx="1615528" cy="1147761"/>
            </a:xfrm>
            <a:prstGeom prst="rect">
              <a:avLst/>
            </a:prstGeom>
          </p:spPr>
          <p:txBody>
            <a:bodyPr lIns="0" tIns="0" rIns="0" bIns="0" rtlCol="0" anchor="t">
              <a:spAutoFit/>
            </a:bodyPr>
            <a:lstStyle/>
            <a:p>
              <a:pPr algn="ctr">
                <a:lnSpc>
                  <a:spcPts val="7198"/>
                </a:lnSpc>
              </a:pPr>
              <a:r>
                <a:rPr lang="en-US" sz="5141">
                  <a:solidFill>
                    <a:srgbClr val="000000"/>
                  </a:solidFill>
                  <a:latin typeface="Roboto"/>
                </a:rPr>
                <a:t>81%</a:t>
              </a:r>
            </a:p>
          </p:txBody>
        </p:sp>
        <p:grpSp>
          <p:nvGrpSpPr>
            <p:cNvPr id="5" name="Group 5"/>
            <p:cNvGrpSpPr>
              <a:grpSpLocks noChangeAspect="1"/>
            </p:cNvGrpSpPr>
            <p:nvPr/>
          </p:nvGrpSpPr>
          <p:grpSpPr>
            <a:xfrm>
              <a:off x="0" y="0"/>
              <a:ext cx="4929310" cy="4929310"/>
              <a:chOff x="0" y="0"/>
              <a:chExt cx="2540000" cy="2540000"/>
            </a:xfrm>
          </p:grpSpPr>
          <p:sp>
            <p:nvSpPr>
              <p:cNvPr id="6" name="Freeform 6"/>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81435"/>
                    </a:lnTo>
                    <a:cubicBezTo>
                      <a:pt x="977762" y="279848"/>
                      <a:pt x="649082" y="468307"/>
                      <a:pt x="471141" y="775452"/>
                    </a:cubicBezTo>
                    <a:cubicBezTo>
                      <a:pt x="293200" y="1082597"/>
                      <a:pt x="293200" y="1461473"/>
                      <a:pt x="471141" y="1768618"/>
                    </a:cubicBezTo>
                    <a:cubicBezTo>
                      <a:pt x="649082" y="2075763"/>
                      <a:pt x="977762" y="2264223"/>
                      <a:pt x="1332725" y="2262635"/>
                    </a:cubicBezTo>
                    <a:cubicBezTo>
                      <a:pt x="1687688" y="2264223"/>
                      <a:pt x="2016368" y="2075763"/>
                      <a:pt x="2194309" y="1768618"/>
                    </a:cubicBezTo>
                    <a:cubicBezTo>
                      <a:pt x="2372250" y="1461473"/>
                      <a:pt x="2372250" y="1082597"/>
                      <a:pt x="2194309" y="775452"/>
                    </a:cubicBezTo>
                    <a:cubicBezTo>
                      <a:pt x="2016368" y="468307"/>
                      <a:pt x="1687688" y="279848"/>
                      <a:pt x="1332725" y="281435"/>
                    </a:cubicBezTo>
                    <a:close/>
                  </a:path>
                </a:pathLst>
              </a:custGeom>
              <a:solidFill>
                <a:srgbClr val="000000"/>
              </a:solidFill>
            </p:spPr>
          </p:sp>
          <p:sp>
            <p:nvSpPr>
              <p:cNvPr id="7" name="Freeform 7"/>
              <p:cNvSpPr/>
              <p:nvPr/>
            </p:nvSpPr>
            <p:spPr>
              <a:xfrm>
                <a:off x="-91908" y="3328"/>
                <a:ext cx="2720414" cy="2614199"/>
              </a:xfrm>
              <a:custGeom>
                <a:avLst/>
                <a:gdLst/>
                <a:ahLst/>
                <a:cxnLst/>
                <a:rect l="l" t="t" r="r" b="b"/>
                <a:pathLst>
                  <a:path w="2720414" h="2614199">
                    <a:moveTo>
                      <a:pt x="1518874" y="6409"/>
                    </a:moveTo>
                    <a:cubicBezTo>
                      <a:pt x="2043453" y="71746"/>
                      <a:pt x="2472701" y="455198"/>
                      <a:pt x="2596558" y="969115"/>
                    </a:cubicBezTo>
                    <a:cubicBezTo>
                      <a:pt x="2720414" y="1483033"/>
                      <a:pt x="2512975" y="2019929"/>
                      <a:pt x="2075754" y="2317064"/>
                    </a:cubicBezTo>
                    <a:cubicBezTo>
                      <a:pt x="1638533" y="2614200"/>
                      <a:pt x="1062976" y="2609427"/>
                      <a:pt x="630742" y="2305082"/>
                    </a:cubicBezTo>
                    <a:cubicBezTo>
                      <a:pt x="198508" y="2000737"/>
                      <a:pt x="0" y="1460475"/>
                      <a:pt x="132362" y="948682"/>
                    </a:cubicBezTo>
                    <a:cubicBezTo>
                      <a:pt x="144680" y="900162"/>
                      <a:pt x="182017" y="861941"/>
                      <a:pt x="230235" y="848491"/>
                    </a:cubicBezTo>
                    <a:cubicBezTo>
                      <a:pt x="278454" y="835042"/>
                      <a:pt x="330184" y="848420"/>
                      <a:pt x="365836" y="883561"/>
                    </a:cubicBezTo>
                    <a:cubicBezTo>
                      <a:pt x="401488" y="918701"/>
                      <a:pt x="415613" y="970232"/>
                      <a:pt x="402862" y="1018640"/>
                    </a:cubicBezTo>
                    <a:cubicBezTo>
                      <a:pt x="299620" y="1417838"/>
                      <a:pt x="454456" y="1839243"/>
                      <a:pt x="791598" y="2076632"/>
                    </a:cubicBezTo>
                    <a:cubicBezTo>
                      <a:pt x="1128741" y="2314021"/>
                      <a:pt x="1577675" y="2317744"/>
                      <a:pt x="1918708" y="2085978"/>
                    </a:cubicBezTo>
                    <a:cubicBezTo>
                      <a:pt x="2259740" y="1854212"/>
                      <a:pt x="2421543" y="1435433"/>
                      <a:pt x="2324935" y="1034578"/>
                    </a:cubicBezTo>
                    <a:cubicBezTo>
                      <a:pt x="2228326" y="633722"/>
                      <a:pt x="1893513" y="334630"/>
                      <a:pt x="1484342" y="283667"/>
                    </a:cubicBezTo>
                    <a:cubicBezTo>
                      <a:pt x="1434639" y="277702"/>
                      <a:pt x="1391927" y="245600"/>
                      <a:pt x="1372379" y="199515"/>
                    </a:cubicBezTo>
                    <a:cubicBezTo>
                      <a:pt x="1352830" y="153430"/>
                      <a:pt x="1359434" y="100408"/>
                      <a:pt x="1389690" y="60527"/>
                    </a:cubicBezTo>
                    <a:cubicBezTo>
                      <a:pt x="1419945" y="20645"/>
                      <a:pt x="1469227" y="0"/>
                      <a:pt x="1518874" y="6409"/>
                    </a:cubicBezTo>
                    <a:close/>
                  </a:path>
                </a:pathLst>
              </a:custGeom>
              <a:solidFill>
                <a:srgbClr val="E46F2D"/>
              </a:solidFill>
            </p:spPr>
          </p:sp>
        </p:gr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98161" y="5404313"/>
            <a:ext cx="4572000" cy="4114800"/>
          </a:xfrm>
          <a:prstGeom prst="rect">
            <a:avLst/>
          </a:prstGeom>
        </p:spPr>
      </p:pic>
      <p:grpSp>
        <p:nvGrpSpPr>
          <p:cNvPr id="9" name="Group 9"/>
          <p:cNvGrpSpPr/>
          <p:nvPr/>
        </p:nvGrpSpPr>
        <p:grpSpPr>
          <a:xfrm>
            <a:off x="431725" y="2576062"/>
            <a:ext cx="8788247" cy="4299241"/>
            <a:chOff x="0" y="0"/>
            <a:chExt cx="11717663" cy="5732321"/>
          </a:xfrm>
        </p:grpSpPr>
        <p:sp>
          <p:nvSpPr>
            <p:cNvPr id="10" name="TextBox 10"/>
            <p:cNvSpPr txBox="1"/>
            <p:nvPr/>
          </p:nvSpPr>
          <p:spPr>
            <a:xfrm>
              <a:off x="0" y="2751594"/>
              <a:ext cx="11717663" cy="2945256"/>
            </a:xfrm>
            <a:prstGeom prst="rect">
              <a:avLst/>
            </a:prstGeom>
          </p:spPr>
          <p:txBody>
            <a:bodyPr lIns="0" tIns="0" rIns="0" bIns="0" rtlCol="0" anchor="t">
              <a:spAutoFit/>
            </a:bodyPr>
            <a:lstStyle/>
            <a:p>
              <a:pPr>
                <a:lnSpc>
                  <a:spcPts val="4387"/>
                </a:lnSpc>
              </a:pPr>
              <a:r>
                <a:rPr lang="en-US" sz="3510" spc="-70">
                  <a:solidFill>
                    <a:srgbClr val="FFFFFF"/>
                  </a:solidFill>
                  <a:latin typeface="Roboto Bold"/>
                </a:rPr>
                <a:t> </a:t>
              </a:r>
            </a:p>
            <a:p>
              <a:pPr>
                <a:lnSpc>
                  <a:spcPts val="4387"/>
                </a:lnSpc>
              </a:pPr>
              <a:endParaRPr lang="en-US" sz="3510" spc="-70">
                <a:solidFill>
                  <a:srgbClr val="FFFFFF"/>
                </a:solidFill>
                <a:latin typeface="Roboto Bold"/>
              </a:endParaRPr>
            </a:p>
            <a:p>
              <a:pPr>
                <a:lnSpc>
                  <a:spcPts val="4387"/>
                </a:lnSpc>
              </a:pPr>
              <a:endParaRPr lang="en-US" sz="3510" spc="-70">
                <a:solidFill>
                  <a:srgbClr val="FFFFFF"/>
                </a:solidFill>
                <a:latin typeface="Roboto Bold"/>
              </a:endParaRPr>
            </a:p>
            <a:p>
              <a:pPr marL="0" lvl="0" indent="0">
                <a:lnSpc>
                  <a:spcPts val="4387"/>
                </a:lnSpc>
                <a:spcBef>
                  <a:spcPct val="0"/>
                </a:spcBef>
              </a:pPr>
              <a:endParaRPr lang="en-US" sz="3510" spc="-70">
                <a:solidFill>
                  <a:srgbClr val="FFFFFF"/>
                </a:solidFill>
                <a:latin typeface="Roboto Bold"/>
              </a:endParaRPr>
            </a:p>
          </p:txBody>
        </p:sp>
        <p:sp>
          <p:nvSpPr>
            <p:cNvPr id="11" name="TextBox 11"/>
            <p:cNvSpPr txBox="1"/>
            <p:nvPr/>
          </p:nvSpPr>
          <p:spPr>
            <a:xfrm>
              <a:off x="0" y="-211571"/>
              <a:ext cx="11717663" cy="2016457"/>
            </a:xfrm>
            <a:prstGeom prst="rect">
              <a:avLst/>
            </a:prstGeom>
          </p:spPr>
          <p:txBody>
            <a:bodyPr lIns="0" tIns="0" rIns="0" bIns="0" rtlCol="0" anchor="t">
              <a:spAutoFit/>
            </a:bodyPr>
            <a:lstStyle/>
            <a:p>
              <a:pPr marL="0" lvl="0" indent="0">
                <a:lnSpc>
                  <a:spcPts val="10907"/>
                </a:lnSpc>
                <a:spcBef>
                  <a:spcPct val="0"/>
                </a:spcBef>
              </a:pPr>
              <a:endParaRPr/>
            </a:p>
          </p:txBody>
        </p:sp>
      </p:grpSp>
      <p:sp>
        <p:nvSpPr>
          <p:cNvPr id="12" name="TextBox 12"/>
          <p:cNvSpPr txBox="1"/>
          <p:nvPr/>
        </p:nvSpPr>
        <p:spPr>
          <a:xfrm>
            <a:off x="-230578" y="1317806"/>
            <a:ext cx="10112853" cy="1716984"/>
          </a:xfrm>
          <a:prstGeom prst="rect">
            <a:avLst/>
          </a:prstGeom>
        </p:spPr>
        <p:txBody>
          <a:bodyPr lIns="0" tIns="0" rIns="0" bIns="0" rtlCol="0" anchor="t">
            <a:spAutoFit/>
          </a:bodyPr>
          <a:lstStyle/>
          <a:p>
            <a:pPr algn="ctr">
              <a:lnSpc>
                <a:spcPts val="6705"/>
              </a:lnSpc>
              <a:spcBef>
                <a:spcPct val="0"/>
              </a:spcBef>
            </a:pPr>
            <a:r>
              <a:rPr lang="en-US" sz="6096">
                <a:solidFill>
                  <a:srgbClr val="000000"/>
                </a:solidFill>
                <a:latin typeface="Libre Franklin Bold"/>
              </a:rPr>
              <a:t>Hotels and Human Trafficking </a:t>
            </a:r>
          </a:p>
        </p:txBody>
      </p:sp>
      <p:sp>
        <p:nvSpPr>
          <p:cNvPr id="13" name="TextBox 13"/>
          <p:cNvSpPr txBox="1"/>
          <p:nvPr/>
        </p:nvSpPr>
        <p:spPr>
          <a:xfrm>
            <a:off x="355753" y="2905766"/>
            <a:ext cx="8788247" cy="3344743"/>
          </a:xfrm>
          <a:prstGeom prst="rect">
            <a:avLst/>
          </a:prstGeom>
        </p:spPr>
        <p:txBody>
          <a:bodyPr lIns="0" tIns="0" rIns="0" bIns="0" rtlCol="0" anchor="t">
            <a:spAutoFit/>
          </a:bodyPr>
          <a:lstStyle/>
          <a:p>
            <a:pPr algn="ctr">
              <a:lnSpc>
                <a:spcPts val="2877"/>
              </a:lnSpc>
              <a:spcBef>
                <a:spcPct val="0"/>
              </a:spcBef>
            </a:pPr>
            <a:endParaRPr/>
          </a:p>
          <a:p>
            <a:pPr algn="ctr">
              <a:lnSpc>
                <a:spcPts val="3977"/>
              </a:lnSpc>
              <a:spcBef>
                <a:spcPct val="0"/>
              </a:spcBef>
            </a:pPr>
            <a:r>
              <a:rPr lang="en-US" sz="3615">
                <a:solidFill>
                  <a:srgbClr val="000000"/>
                </a:solidFill>
                <a:latin typeface="Libre Franklin Bold Italics"/>
              </a:rPr>
              <a:t>''We would stay in places where we thought clients were comfortable coming as well... Of course we wouldn't pay extreme prices. But just nice enough and affordable so my profits were still ok." </a:t>
            </a:r>
          </a:p>
        </p:txBody>
      </p:sp>
      <p:sp>
        <p:nvSpPr>
          <p:cNvPr id="14" name="TextBox 14"/>
          <p:cNvSpPr txBox="1"/>
          <p:nvPr/>
        </p:nvSpPr>
        <p:spPr>
          <a:xfrm>
            <a:off x="3102224" y="6925575"/>
            <a:ext cx="34910" cy="837289"/>
          </a:xfrm>
          <a:prstGeom prst="rect">
            <a:avLst/>
          </a:prstGeom>
        </p:spPr>
        <p:txBody>
          <a:bodyPr lIns="0" tIns="0" rIns="0" bIns="0" rtlCol="0" anchor="t">
            <a:spAutoFit/>
          </a:bodyPr>
          <a:lstStyle/>
          <a:p>
            <a:pPr algn="ctr">
              <a:lnSpc>
                <a:spcPts val="6157"/>
              </a:lnSpc>
            </a:pPr>
            <a:endParaRPr/>
          </a:p>
        </p:txBody>
      </p:sp>
      <p:sp>
        <p:nvSpPr>
          <p:cNvPr id="15" name="TextBox 15"/>
          <p:cNvSpPr txBox="1"/>
          <p:nvPr/>
        </p:nvSpPr>
        <p:spPr>
          <a:xfrm>
            <a:off x="431725" y="6568804"/>
            <a:ext cx="8712275" cy="2432907"/>
          </a:xfrm>
          <a:prstGeom prst="rect">
            <a:avLst/>
          </a:prstGeom>
        </p:spPr>
        <p:txBody>
          <a:bodyPr lIns="0" tIns="0" rIns="0" bIns="0" rtlCol="0" anchor="t">
            <a:spAutoFit/>
          </a:bodyPr>
          <a:lstStyle/>
          <a:p>
            <a:pPr algn="ctr">
              <a:lnSpc>
                <a:spcPts val="3842"/>
              </a:lnSpc>
              <a:spcBef>
                <a:spcPct val="0"/>
              </a:spcBef>
            </a:pPr>
            <a:endParaRPr/>
          </a:p>
          <a:p>
            <a:pPr algn="ctr">
              <a:lnSpc>
                <a:spcPts val="3842"/>
              </a:lnSpc>
              <a:spcBef>
                <a:spcPct val="0"/>
              </a:spcBef>
            </a:pPr>
            <a:r>
              <a:rPr lang="en-US" sz="3493">
                <a:solidFill>
                  <a:srgbClr val="000000"/>
                </a:solidFill>
                <a:latin typeface="Libre Franklin Bold"/>
              </a:rPr>
              <a:t>''And I think the customer feels better about [going to a nicer hotel]. They feel better about giving this girl their money, when really they are with pimps." </a:t>
            </a:r>
          </a:p>
        </p:txBody>
      </p:sp>
      <p:sp>
        <p:nvSpPr>
          <p:cNvPr id="16" name="TextBox 16"/>
          <p:cNvSpPr txBox="1"/>
          <p:nvPr/>
        </p:nvSpPr>
        <p:spPr>
          <a:xfrm>
            <a:off x="11125200" y="4122067"/>
            <a:ext cx="6543918" cy="1135732"/>
          </a:xfrm>
          <a:prstGeom prst="rect">
            <a:avLst/>
          </a:prstGeom>
        </p:spPr>
        <p:txBody>
          <a:bodyPr lIns="0" tIns="0" rIns="0" bIns="0" rtlCol="0" anchor="t">
            <a:spAutoFit/>
          </a:bodyPr>
          <a:lstStyle/>
          <a:p>
            <a:pPr algn="ctr">
              <a:lnSpc>
                <a:spcPts val="4600"/>
              </a:lnSpc>
            </a:pPr>
            <a:r>
              <a:rPr lang="en-US" sz="3286" dirty="0">
                <a:solidFill>
                  <a:srgbClr val="000000"/>
                </a:solidFill>
                <a:latin typeface="Niveau Grotesk 1"/>
              </a:rPr>
              <a:t>of pimps use escort services business model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9449FDC1C0EA4283B938868366E01C" ma:contentTypeVersion="13" ma:contentTypeDescription="Create a new document." ma:contentTypeScope="" ma:versionID="b5c392ebe9e620e91f2a2c189c54b9ea">
  <xsd:schema xmlns:xsd="http://www.w3.org/2001/XMLSchema" xmlns:xs="http://www.w3.org/2001/XMLSchema" xmlns:p="http://schemas.microsoft.com/office/2006/metadata/properties" xmlns:ns2="dbc5a5a7-4542-465f-828c-ed1c8ce920e5" xmlns:ns3="b9697676-ff78-42ab-90d0-e283c765257b" targetNamespace="http://schemas.microsoft.com/office/2006/metadata/properties" ma:root="true" ma:fieldsID="610f43a404927b4f9dabb6fcad976d7c" ns2:_="" ns3:_="">
    <xsd:import namespace="dbc5a5a7-4542-465f-828c-ed1c8ce920e5"/>
    <xsd:import namespace="b9697676-ff78-42ab-90d0-e283c76525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c5a5a7-4542-465f-828c-ed1c8ce920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697676-ff78-42ab-90d0-e283c765257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402973-3A02-4C0E-BB08-BBA70977E8DC}"/>
</file>

<file path=customXml/itemProps2.xml><?xml version="1.0" encoding="utf-8"?>
<ds:datastoreItem xmlns:ds="http://schemas.openxmlformats.org/officeDocument/2006/customXml" ds:itemID="{FF6ACDC2-023A-4B62-97BC-75B9E66047B2}"/>
</file>

<file path=customXml/itemProps3.xml><?xml version="1.0" encoding="utf-8"?>
<ds:datastoreItem xmlns:ds="http://schemas.openxmlformats.org/officeDocument/2006/customXml" ds:itemID="{BF448B0F-98A8-40AF-B84B-CC9DBB5890A3}"/>
</file>

<file path=docProps/app.xml><?xml version="1.0" encoding="utf-8"?>
<Properties xmlns="http://schemas.openxmlformats.org/officeDocument/2006/extended-properties" xmlns:vt="http://schemas.openxmlformats.org/officeDocument/2006/docPropsVTypes">
  <TotalTime>26</TotalTime>
  <Words>1693</Words>
  <Application>Microsoft Office PowerPoint</Application>
  <PresentationFormat>Custom</PresentationFormat>
  <Paragraphs>278</Paragraphs>
  <Slides>22</Slides>
  <Notes>19</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22</vt:i4>
      </vt:variant>
    </vt:vector>
  </HeadingPairs>
  <TitlesOfParts>
    <vt:vector size="41" baseType="lpstr">
      <vt:lpstr>Bevan Bold</vt:lpstr>
      <vt:lpstr>Open Sans Bold Italics</vt:lpstr>
      <vt:lpstr>Libre Franklin Medium</vt:lpstr>
      <vt:lpstr>Calibri</vt:lpstr>
      <vt:lpstr>Libre Franklin Bold Italics</vt:lpstr>
      <vt:lpstr>DM Sans Bold</vt:lpstr>
      <vt:lpstr>Roboto</vt:lpstr>
      <vt:lpstr>Niveau Grotesk 1</vt:lpstr>
      <vt:lpstr>SemplicitaPro</vt:lpstr>
      <vt:lpstr>Arimo</vt:lpstr>
      <vt:lpstr>Roboto Bold</vt:lpstr>
      <vt:lpstr>Niveau Grotesk 2</vt:lpstr>
      <vt:lpstr>Open Sans Italics</vt:lpstr>
      <vt:lpstr>Roboto Italics</vt:lpstr>
      <vt:lpstr>Bevan</vt:lpstr>
      <vt:lpstr>Libre Franklin Bold</vt:lpstr>
      <vt:lpstr>Libre Franklin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Rosa Claro Naranja Ilustración Divertido Punto Comercial Ilustraciones Presentar con Soltura Negocio Presentación</dc:title>
  <dc:creator>csavo</dc:creator>
  <cp:lastModifiedBy>Carol Alderdice (TIANB | AITNB)</cp:lastModifiedBy>
  <cp:revision>3</cp:revision>
  <dcterms:created xsi:type="dcterms:W3CDTF">2006-08-16T00:00:00Z</dcterms:created>
  <dcterms:modified xsi:type="dcterms:W3CDTF">2021-10-27T15:23:39Z</dcterms:modified>
  <dc:identifier>DAErlbqmGXU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0x0101007A9449FDC1C0EA4283B938868366E01C</vt:lpwstr>
  </property>
</Properties>
</file>